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82" r:id="rId5"/>
    <p:sldId id="340" r:id="rId6"/>
    <p:sldId id="341" r:id="rId7"/>
    <p:sldId id="342" r:id="rId8"/>
    <p:sldId id="344" r:id="rId9"/>
    <p:sldId id="345" r:id="rId10"/>
    <p:sldId id="362" r:id="rId11"/>
    <p:sldId id="367" r:id="rId12"/>
    <p:sldId id="368" r:id="rId13"/>
    <p:sldId id="369" r:id="rId14"/>
    <p:sldId id="346" r:id="rId15"/>
    <p:sldId id="347" r:id="rId16"/>
    <p:sldId id="363" r:id="rId17"/>
    <p:sldId id="349" r:id="rId18"/>
    <p:sldId id="350" r:id="rId19"/>
    <p:sldId id="364" r:id="rId20"/>
    <p:sldId id="353" r:id="rId21"/>
    <p:sldId id="365" r:id="rId22"/>
    <p:sldId id="358" r:id="rId23"/>
    <p:sldId id="370" r:id="rId24"/>
    <p:sldId id="360" r:id="rId25"/>
    <p:sldId id="366" r:id="rId26"/>
    <p:sldId id="359" r:id="rId27"/>
    <p:sldId id="361" r:id="rId28"/>
    <p:sldId id="371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nk Free" panose="03080402000500000000" pitchFamily="66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Black" panose="00000A00000000000000" pitchFamily="2" charset="0"/>
      <p:bold r:id="rId41"/>
      <p:boldItalic r:id="rId42"/>
    </p:embeddedFont>
    <p:embeddedFont>
      <p:font typeface="Montserrat Light" panose="00000400000000000000" pitchFamily="2" charset="0"/>
      <p:regular r:id="rId43"/>
      <p: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bold r:id="rId49"/>
      <p:boldItalic r:id="rId50"/>
    </p:embeddedFont>
    <p:embeddedFont>
      <p:font typeface="Roboto Light" panose="02000000000000000000" pitchFamily="2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83" userDrawn="1">
          <p15:clr>
            <a:srgbClr val="A4A3A4"/>
          </p15:clr>
        </p15:guide>
        <p15:guide id="4" orient="horz" pos="2636" userDrawn="1">
          <p15:clr>
            <a:srgbClr val="A4A3A4"/>
          </p15:clr>
        </p15:guide>
        <p15:guide id="5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Kum-Seun" initials="AK" lastIdx="5" clrIdx="0">
    <p:extLst>
      <p:ext uri="{19B8F6BF-5375-455C-9EA6-DF929625EA0E}">
        <p15:presenceInfo xmlns:p15="http://schemas.microsoft.com/office/powerpoint/2012/main" userId="S-1-5-21-1230978230-1173293535-1233803906-9762" providerId="AD"/>
      </p:ext>
    </p:extLst>
  </p:cmAuthor>
  <p:cmAuthor id="2" name="Jennifer Gallant" initials="JG" lastIdx="6" clrIdx="1">
    <p:extLst>
      <p:ext uri="{19B8F6BF-5375-455C-9EA6-DF929625EA0E}">
        <p15:presenceInfo xmlns:p15="http://schemas.microsoft.com/office/powerpoint/2012/main" userId="S-1-5-21-1230978230-1173293535-1233803906-16805" providerId="AD"/>
      </p:ext>
    </p:extLst>
  </p:cmAuthor>
  <p:cmAuthor id="3" name="Allison Straker" initials="AS" lastIdx="0" clrIdx="2">
    <p:extLst>
      <p:ext uri="{19B8F6BF-5375-455C-9EA6-DF929625EA0E}">
        <p15:presenceInfo xmlns:p15="http://schemas.microsoft.com/office/powerpoint/2012/main" userId="S::astraker@infotech.com::106e53d4-029e-49ca-b0fd-d45490c538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6C333"/>
    <a:srgbClr val="4B4B4B"/>
    <a:srgbClr val="717272"/>
    <a:srgbClr val="2576B7"/>
    <a:srgbClr val="F8C419"/>
    <a:srgbClr val="F9F8F8"/>
    <a:srgbClr val="5191C5"/>
    <a:srgbClr val="A2A1A1"/>
    <a:srgbClr val="84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89747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900" y="102"/>
      </p:cViewPr>
      <p:guideLst>
        <p:guide pos="483"/>
        <p:guide orient="horz" pos="2636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1" d="100"/>
          <a:sy n="111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83115D-EBFF-8741-AD30-592C26689C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29E8D-A574-7540-A880-D41682639F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6F7F5-F3B4-0541-A6C0-4228BBACDC15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D509A-1A16-7D4C-8543-DA49925F0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Info-Tech Research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05381-41C8-0C4E-B195-E61C8AFB5F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7D60F-FC67-CD47-8ED4-0AD76A5F96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0258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3FACB-0EDB-7A4C-BC15-F46A3A61ED63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Info-Tech Research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8485B-9FDB-9147-B48D-B05806D03D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3890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6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32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Info-Tech Research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0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2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Info-Tech Research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8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0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Info-Tech Research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9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7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94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8485B-9FDB-9147-B48D-B05806D03D9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1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EA3853-FD09-E54E-BC50-6D4AAD1F1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3" y="3048"/>
            <a:ext cx="12177554" cy="6851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68EB3E-2BA8-084E-A23B-B5CB5ED9D7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6BC24EB-18F3-844D-ACA8-C362A3F3A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4966" y="-731520"/>
            <a:ext cx="6542069" cy="5055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98633-C824-2344-9778-D6E3F163D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8919"/>
            <a:ext cx="9144000" cy="1660251"/>
          </a:xfrm>
        </p:spPr>
        <p:txBody>
          <a:bodyPr anchor="ctr" anchorCtr="0">
            <a:noAutofit/>
          </a:bodyPr>
          <a:lstStyle>
            <a:lvl1pPr algn="ctr">
              <a:defRPr sz="40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8593-230F-614E-8C64-C3F39346A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78379"/>
            <a:ext cx="9144000" cy="819400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000" b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195891-FA84-724D-888D-3C0824FFF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5" y="5185243"/>
            <a:ext cx="5683250" cy="281798"/>
          </a:xfrm>
        </p:spPr>
        <p:txBody>
          <a:bodyPr anchor="b" anchorCtr="0">
            <a:noAutofit/>
          </a:bodyPr>
          <a:lstStyle>
            <a:lvl1pPr marL="12700" indent="0" algn="ctr"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12700" indent="0" algn="ctr">
              <a:buNone/>
              <a:tabLst/>
              <a:defRPr>
                <a:solidFill>
                  <a:schemeClr val="bg1"/>
                </a:solidFill>
              </a:defRPr>
            </a:lvl2pPr>
            <a:lvl3pPr marL="12700" indent="0" algn="ctr">
              <a:buNone/>
              <a:tabLst/>
              <a:defRPr>
                <a:solidFill>
                  <a:schemeClr val="bg1"/>
                </a:solidFill>
              </a:defRPr>
            </a:lvl3pPr>
            <a:lvl4pPr marL="12700" indent="0" algn="ctr">
              <a:buNone/>
              <a:tabLst/>
              <a:defRPr>
                <a:solidFill>
                  <a:schemeClr val="bg1"/>
                </a:solidFill>
              </a:defRPr>
            </a:lvl4pPr>
            <a:lvl5pPr marL="12700" indent="0" algn="ctr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77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Bullets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AD047F-4D08-DE4D-9CEC-BBE1180301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00" y="0"/>
            <a:ext cx="4197600" cy="68577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542" y="1385672"/>
            <a:ext cx="3041072" cy="404127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563" y="2493818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71563" y="2929919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71563" y="4139738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71563" y="4575839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66533B-36C1-D544-8877-9122C0AAFA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717542" y="1895043"/>
            <a:ext cx="3041072" cy="289117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BC8583-9C3C-464B-B7E1-8F8F20A6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501650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2B5CE8-655B-5E46-84BC-E0E1F1B4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4842163" cy="831706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86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A57A2E-A2DF-3E45-AE82-A52189C31FEB}"/>
              </a:ext>
            </a:extLst>
          </p:cNvPr>
          <p:cNvSpPr/>
          <p:nvPr userDrawn="1"/>
        </p:nvSpPr>
        <p:spPr>
          <a:xfrm>
            <a:off x="1" y="0"/>
            <a:ext cx="4548187" cy="6858000"/>
          </a:xfrm>
          <a:prstGeom prst="rect">
            <a:avLst/>
          </a:prstGeom>
          <a:gradFill>
            <a:gsLst>
              <a:gs pos="0">
                <a:srgbClr val="040405"/>
              </a:gs>
              <a:gs pos="100000">
                <a:srgbClr val="40444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729" y="2493818"/>
            <a:ext cx="3041072" cy="404127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C15C3-F5A7-0545-90DA-E2F93B1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3114097" cy="1074802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16613" y="1189785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16613" y="1625886"/>
            <a:ext cx="5183187" cy="166595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16614" y="4561981"/>
            <a:ext cx="2453664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916614" y="4998082"/>
            <a:ext cx="2453664" cy="1167768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66533B-36C1-D544-8877-9122C0AAFA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73729" y="3003189"/>
            <a:ext cx="3041072" cy="289117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DB534E-75D1-2A41-AB8D-70A63EA6C6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617611" y="4561981"/>
            <a:ext cx="2453664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B00F5D-F593-724D-8A65-22E8EA86051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617611" y="4998082"/>
            <a:ext cx="2453664" cy="1167768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21BA907-9CA9-014A-984F-CAF43C41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/>
          <a:lstStyle/>
          <a:p>
            <a:r>
              <a:rPr lang="en-US" dirty="0"/>
              <a:t>Info-Tech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1733888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il Page 4 top 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0793DF-95E0-5140-8D7F-65EED9C1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70214"/>
          <a:stretch/>
        </p:blipFill>
        <p:spPr>
          <a:xfrm>
            <a:off x="1" y="3048"/>
            <a:ext cx="12192000" cy="20409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0D1935-8B44-1C4B-9B70-A723BF2B0D5A}"/>
              </a:ext>
            </a:extLst>
          </p:cNvPr>
          <p:cNvSpPr/>
          <p:nvPr userDrawn="1"/>
        </p:nvSpPr>
        <p:spPr>
          <a:xfrm>
            <a:off x="0" y="0"/>
            <a:ext cx="12192000" cy="2040835"/>
          </a:xfrm>
          <a:prstGeom prst="rect">
            <a:avLst/>
          </a:prstGeom>
          <a:gradFill flip="none" rotWithShape="1">
            <a:gsLst>
              <a:gs pos="39000">
                <a:srgbClr val="3882CF">
                  <a:alpha val="79000"/>
                </a:srgbClr>
              </a:gs>
              <a:gs pos="99000">
                <a:srgbClr val="3882C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C15C3-F5A7-0545-90DA-E2F93B1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8014001" cy="1074802"/>
          </a:xfrm>
        </p:spPr>
        <p:txBody>
          <a:bodyPr>
            <a:noAutofit/>
          </a:bodyPr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0AFC114-247B-3D4C-A2DD-6BF641EA874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89448" y="3640143"/>
            <a:ext cx="1990282" cy="34764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FB84F18-38EA-DE47-B548-09B405DF6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89448" y="4076244"/>
            <a:ext cx="1990282" cy="1167768"/>
          </a:xfrm>
        </p:spPr>
        <p:txBody>
          <a:bodyPr>
            <a:noAutofit/>
          </a:bodyPr>
          <a:lstStyle>
            <a:lvl1pPr marL="0" indent="0" algn="ctr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E63CCD4-012E-9348-88B0-0A45B5F79B2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77086" y="3640143"/>
            <a:ext cx="1990282" cy="34764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A2A8FB4-D670-FF4F-BBD6-87B57AB4AFF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777086" y="4076244"/>
            <a:ext cx="1990282" cy="1167768"/>
          </a:xfrm>
        </p:spPr>
        <p:txBody>
          <a:bodyPr>
            <a:noAutofit/>
          </a:bodyPr>
          <a:lstStyle>
            <a:lvl1pPr marL="0" indent="0" algn="ctr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5A09A6A-4086-544A-8008-BECF447FF2D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53391" y="3640143"/>
            <a:ext cx="1990282" cy="34764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638203A-B515-A94F-95D5-6D4BD4FB8CD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3391" y="4076244"/>
            <a:ext cx="1990282" cy="1167768"/>
          </a:xfrm>
        </p:spPr>
        <p:txBody>
          <a:bodyPr>
            <a:noAutofit/>
          </a:bodyPr>
          <a:lstStyle>
            <a:lvl1pPr marL="0" indent="0" algn="ctr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091439F8-13C0-954D-A847-CA4F94D03B4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704295" y="3640143"/>
            <a:ext cx="1990282" cy="34764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919418A-D051-AE42-A398-A3AABEB0D28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704295" y="4076244"/>
            <a:ext cx="1990282" cy="1167768"/>
          </a:xfrm>
        </p:spPr>
        <p:txBody>
          <a:bodyPr>
            <a:noAutofit/>
          </a:bodyPr>
          <a:lstStyle>
            <a:lvl1pPr marL="0" indent="0" algn="ctr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14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, al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DF1E2-064B-EA48-ABE0-3B28487C73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3648"/>
            <a:ext cx="12192000" cy="686003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BE46F9E-582A-4944-BA95-2DC43C66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6724C5-DBE0-B94A-B9CA-FE3E0DBC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501650"/>
          </a:xfrm>
        </p:spPr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4BC6EA-5FE5-7E46-9719-BE5BE8E7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7067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5BFD9F9-DDF4-3F42-912D-5438D3FE6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5194"/>
            <a:ext cx="9144000" cy="2325360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000" b="0" i="0">
                <a:solidFill>
                  <a:srgbClr val="4B4B4B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7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, light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DD8EE4-84CA-6B40-B499-34D29D1D7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81162" cy="685190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E85841-37F8-734E-A2CE-90F8DB43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C08EA7-383C-B745-B196-84D92F64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501650"/>
          </a:xfrm>
        </p:spPr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1E4E7D-0BB5-0D41-B57A-5C97DB17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6867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66F6B31-4B41-CA46-BC36-57F605709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44994"/>
            <a:ext cx="9144000" cy="2325360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000" b="0" i="0">
                <a:solidFill>
                  <a:srgbClr val="4B4B4B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89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, full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50862E-F2EC-364A-9CDF-ABD81D5C69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>
            <a:lvl1pPr>
              <a:defRPr>
                <a:solidFill>
                  <a:srgbClr val="4B4B4B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B84D48-53CA-844A-8337-F32513B0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FA5831-6A97-4B49-98ED-50FDD4CB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501650"/>
          </a:xfrm>
        </p:spPr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A54666-4449-8C42-8F5F-ECDA468C0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7067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37B11B-88E0-D045-A0C8-7985F6ED2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5194"/>
            <a:ext cx="9144000" cy="2325360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000" b="0" i="0">
                <a:solidFill>
                  <a:srgbClr val="4B4B4B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62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00A794-97F5-8740-A120-9B9264ED2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7600" cy="68577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637" y="3942911"/>
            <a:ext cx="4842163" cy="381118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C15C3-F5A7-0545-90DA-E2F93B1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637" y="1091623"/>
            <a:ext cx="4842163" cy="831706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9091" y="1184563"/>
            <a:ext cx="2822863" cy="728186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lnSpc>
                <a:spcPts val="3000"/>
              </a:lnSpc>
              <a:defRPr sz="2600">
                <a:solidFill>
                  <a:schemeClr val="bg1"/>
                </a:solidFill>
              </a:defRPr>
            </a:lvl2pPr>
            <a:lvl3pPr>
              <a:lnSpc>
                <a:spcPts val="3000"/>
              </a:lnSpc>
              <a:defRPr sz="2600">
                <a:solidFill>
                  <a:schemeClr val="bg1"/>
                </a:solidFill>
              </a:defRPr>
            </a:lvl3pPr>
            <a:lvl4pPr>
              <a:lnSpc>
                <a:spcPts val="3000"/>
              </a:lnSpc>
              <a:defRPr sz="26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59EF66-C8F2-DF44-B87C-A5BFE06D25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7637" y="4602654"/>
            <a:ext cx="4842163" cy="1563195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34A04A-9B6D-DE4B-9BC3-D1C471E33D5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89091" y="1835492"/>
            <a:ext cx="2822863" cy="2546008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spcBef>
                <a:spcPts val="0"/>
              </a:spcBef>
              <a:spcAft>
                <a:spcPts val="2500"/>
              </a:spcAft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26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26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26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865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45AA73-6901-DE45-A200-794BA2976754}"/>
              </a:ext>
            </a:extLst>
          </p:cNvPr>
          <p:cNvSpPr/>
          <p:nvPr userDrawn="1"/>
        </p:nvSpPr>
        <p:spPr>
          <a:xfrm>
            <a:off x="1" y="0"/>
            <a:ext cx="4548187" cy="6858000"/>
          </a:xfrm>
          <a:prstGeom prst="rect">
            <a:avLst/>
          </a:prstGeom>
          <a:gradFill>
            <a:gsLst>
              <a:gs pos="0">
                <a:srgbClr val="040405"/>
              </a:gs>
              <a:gs pos="100000">
                <a:srgbClr val="40444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729" y="2493818"/>
            <a:ext cx="3041072" cy="404127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C15C3-F5A7-0545-90DA-E2F93B1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3114097" cy="1074802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43813" y="1565563"/>
            <a:ext cx="4216883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43813" y="2014916"/>
            <a:ext cx="3869313" cy="75560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643813" y="3211483"/>
            <a:ext cx="4216883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43813" y="3660836"/>
            <a:ext cx="3869313" cy="75560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BFF8FA-5B68-D84E-BB00-1607CB7E106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643813" y="4871470"/>
            <a:ext cx="4216883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07D42EC-F055-834D-9AF4-75D6F1FF139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643813" y="5320823"/>
            <a:ext cx="3869313" cy="75560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66533B-36C1-D544-8877-9122C0AAFA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73729" y="3003189"/>
            <a:ext cx="3041072" cy="289117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59C726B-C371-9B48-9C81-70261594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/>
          <a:lstStyle/>
          <a:p>
            <a:r>
              <a:rPr lang="en-US" dirty="0"/>
              <a:t>Info-Tech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225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ils Bulle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1F27FA-215F-4843-ABFC-FDA0B65B6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548188" cy="6858000"/>
          </a:xfrm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16613" y="2491393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16613" y="2927494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16613" y="4137313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916613" y="4573414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5636AED-99B6-144B-803D-9082E317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13" y="1091623"/>
            <a:ext cx="4842163" cy="831706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897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EC52E4-4B6C-DC44-A150-E694DE63605C}"/>
              </a:ext>
            </a:extLst>
          </p:cNvPr>
          <p:cNvSpPr/>
          <p:nvPr userDrawn="1"/>
        </p:nvSpPr>
        <p:spPr>
          <a:xfrm>
            <a:off x="8004175" y="0"/>
            <a:ext cx="4187826" cy="6858000"/>
          </a:xfrm>
          <a:prstGeom prst="rect">
            <a:avLst/>
          </a:prstGeom>
          <a:solidFill>
            <a:srgbClr val="212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542" y="1753972"/>
            <a:ext cx="3041072" cy="404127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0">
                <a:solidFill>
                  <a:srgbClr val="F6C333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563" y="2493818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71563" y="2929919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71563" y="4139738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71563" y="4575839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66533B-36C1-D544-8877-9122C0AAFA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717542" y="2263343"/>
            <a:ext cx="3041072" cy="289117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BC8583-9C3C-464B-B7E1-8F8F20A6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501650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2B5CE8-655B-5E46-84BC-E0E1F1B4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4842163" cy="831706"/>
          </a:xfrm>
        </p:spPr>
        <p:txBody>
          <a:bodyPr>
            <a:noAutofit/>
          </a:bodyPr>
          <a:lstStyle>
            <a:lvl1pPr>
              <a:defRPr>
                <a:solidFill>
                  <a:srgbClr val="F6C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62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orient="horz" pos="12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Bullets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5B1D48-1AA4-F845-B292-0C00F58CE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4818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516A-EFFC-6246-AECE-1B5BAC3B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729" y="2493818"/>
            <a:ext cx="3041072" cy="404127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C868-7BF5-4343-A718-74BD9CBD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053E-248C-3E47-B8F8-A325516B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717272"/>
                </a:solidFill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C15C3-F5A7-0545-90DA-E2F93B1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3114097" cy="1074802"/>
          </a:xfrm>
        </p:spPr>
        <p:txBody>
          <a:bodyPr>
            <a:noAutofit/>
          </a:bodyPr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1A037-674F-FE4F-9071-1020A9CFA1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16613" y="1684831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054C49-4611-9D41-8E71-FB537CB85A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16613" y="2120932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F9257C-AE5B-0A41-BE56-A4613668EB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16613" y="3330751"/>
            <a:ext cx="5183187" cy="3476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600" b="1">
                <a:solidFill>
                  <a:srgbClr val="717272"/>
                </a:solidFill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CE330-099B-1441-A906-D83354D44FE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916613" y="3766852"/>
            <a:ext cx="5183187" cy="755604"/>
          </a:xfrm>
        </p:spPr>
        <p:txBody>
          <a:bodyPr>
            <a:noAutofit/>
          </a:bodyPr>
          <a:lstStyle>
            <a:lvl1pPr marL="171450" indent="-171450">
              <a:lnSpc>
                <a:spcPts val="26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 sz="160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66533B-36C1-D544-8877-9122C0AAFA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73729" y="3003189"/>
            <a:ext cx="3041072" cy="2891174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683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32A59-6776-FB45-B128-62CA5AD9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3789"/>
            <a:ext cx="10023763" cy="831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967F-AA4E-7F4F-805F-2214EA749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728" y="2060432"/>
            <a:ext cx="10023763" cy="4077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4D350-5450-4948-9920-22A86B98D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4114800" cy="501650"/>
          </a:xfrm>
          <a:prstGeom prst="rect">
            <a:avLst/>
          </a:prstGeom>
        </p:spPr>
        <p:txBody>
          <a:bodyPr vert="horz" lIns="251999" tIns="45720" rIns="91440" bIns="251999" rtlCol="0" anchor="b" anchorCtr="0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9F97-1C4E-0647-9737-9FF0842D3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743200" cy="501650"/>
          </a:xfrm>
          <a:prstGeom prst="rect">
            <a:avLst/>
          </a:prstGeom>
        </p:spPr>
        <p:txBody>
          <a:bodyPr vert="horz" lIns="91440" tIns="45720" rIns="251999" bIns="251999" rtlCol="0" anchor="b" anchorCtr="0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E8C57DE-1A3C-DE4B-A738-E42A62AA58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9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6" r:id="rId2"/>
    <p:sldLayoutId id="2147483694" r:id="rId3"/>
    <p:sldLayoutId id="2147483686" r:id="rId4"/>
    <p:sldLayoutId id="2147483675" r:id="rId5"/>
    <p:sldLayoutId id="2147483671" r:id="rId6"/>
    <p:sldLayoutId id="2147483681" r:id="rId7"/>
    <p:sldLayoutId id="2147483678" r:id="rId8"/>
    <p:sldLayoutId id="2147483679" r:id="rId9"/>
    <p:sldLayoutId id="2147483680" r:id="rId10"/>
    <p:sldLayoutId id="2147483672" r:id="rId11"/>
    <p:sldLayoutId id="214748370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717272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b="1" i="0" kern="1200">
          <a:solidFill>
            <a:srgbClr val="717272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B4B4B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B4B4B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B4B4B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ts val="16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B4B4B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 userDrawn="1">
          <p15:clr>
            <a:srgbClr val="F26B43"/>
          </p15:clr>
        </p15:guide>
        <p15:guide id="2" pos="1549" userDrawn="1">
          <p15:clr>
            <a:srgbClr val="F26B43"/>
          </p15:clr>
        </p15:guide>
        <p15:guide id="3" pos="1776" userDrawn="1">
          <p15:clr>
            <a:srgbClr val="F26B43"/>
          </p15:clr>
        </p15:guide>
        <p15:guide id="4" pos="2638" userDrawn="1">
          <p15:clr>
            <a:srgbClr val="F26B43"/>
          </p15:clr>
        </p15:guide>
        <p15:guide id="5" pos="2865" userDrawn="1">
          <p15:clr>
            <a:srgbClr val="F26B43"/>
          </p15:clr>
        </p15:guide>
        <p15:guide id="6" pos="3727" userDrawn="1">
          <p15:clr>
            <a:srgbClr val="F26B43"/>
          </p15:clr>
        </p15:guide>
        <p15:guide id="7" pos="6131" userDrawn="1">
          <p15:clr>
            <a:srgbClr val="F26B43"/>
          </p15:clr>
        </p15:guide>
        <p15:guide id="8" pos="4815" userDrawn="1">
          <p15:clr>
            <a:srgbClr val="F26B43"/>
          </p15:clr>
        </p15:guide>
        <p15:guide id="9" pos="5042" userDrawn="1">
          <p15:clr>
            <a:srgbClr val="F26B43"/>
          </p15:clr>
        </p15:guide>
        <p15:guide id="10" pos="5904" userDrawn="1">
          <p15:clr>
            <a:srgbClr val="F26B43"/>
          </p15:clr>
        </p15:guide>
        <p15:guide id="11" orient="horz" pos="686" userDrawn="1">
          <p15:clr>
            <a:srgbClr val="F26B43"/>
          </p15:clr>
        </p15:guide>
        <p15:guide id="12" orient="horz" pos="3884" userDrawn="1">
          <p15:clr>
            <a:srgbClr val="F26B43"/>
          </p15:clr>
        </p15:guide>
        <p15:guide id="13" pos="6992" userDrawn="1">
          <p15:clr>
            <a:srgbClr val="F26B43"/>
          </p15:clr>
        </p15:guide>
        <p15:guide id="14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hyperlink" Target="http://www.infotech.com/benchmarking/apa-enduser-feedback" TargetMode="External"/><Relationship Id="rId7" Type="http://schemas.openxmlformats.org/officeDocument/2006/relationships/hyperlink" Target="http://www.infotech.com/research/ss/modernize-your-sdlc" TargetMode="External"/><Relationship Id="rId12" Type="http://schemas.openxmlformats.org/officeDocument/2006/relationships/image" Target="../media/image25.png"/><Relationship Id="rId2" Type="http://schemas.openxmlformats.org/officeDocument/2006/relationships/hyperlink" Target="http://www.infotech.com/diagnostic/programs/it-management-governance-diagnostic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infotech.com/research/ss/lay-the-strategic-foundations-of-your-applications-team" TargetMode="External"/><Relationship Id="rId11" Type="http://schemas.openxmlformats.org/officeDocument/2006/relationships/hyperlink" Target="http://www.infotech.com/research/ss/create-a-plan-for-establishing-a-business-aligned-data-management-practice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://www.infotech.com/benchmarking/data-quality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41F1-5F4F-4646-A74A-BD3873846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6C333"/>
                </a:solidFill>
              </a:rPr>
              <a:t>Application Strategy Bingo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266DD-86A8-524C-B3DF-AE127ABB3E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Cole Cioran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66795-3959-6143-8692-D7941FF98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17454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280B36-A138-2D4E-8AEE-DB039432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323362"/>
            <a:ext cx="4879848" cy="40180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Application Strategy Bingo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/>
        </p:nvGraphicFramePr>
        <p:xfrm>
          <a:off x="509286" y="1057502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Maint.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97372A-0037-409B-8971-5D78A925D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07891"/>
              </p:ext>
            </p:extLst>
          </p:nvPr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Driver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 Throughput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51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F0A9C-5FE6-B84C-B0DA-9AC24A19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542" y="1056236"/>
            <a:ext cx="3041072" cy="404127"/>
          </a:xfrm>
        </p:spPr>
        <p:txBody>
          <a:bodyPr/>
          <a:lstStyle/>
          <a:p>
            <a:r>
              <a:rPr lang="en-US" dirty="0"/>
              <a:t>Applications are key to IT success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89757-9135-544B-817C-668338FD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B712D-7ABD-1A4B-BADB-3292E7906F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672299" y="3376724"/>
            <a:ext cx="3131558" cy="2891174"/>
          </a:xfrm>
        </p:spPr>
        <p:txBody>
          <a:bodyPr/>
          <a:lstStyle/>
          <a:p>
            <a:pPr algn="ctr"/>
            <a:r>
              <a:rPr lang="en-CA" sz="8000" dirty="0">
                <a:latin typeface="Montserrat Light" pitchFamily="2" charset="77"/>
              </a:rPr>
              <a:t>92%</a:t>
            </a:r>
          </a:p>
          <a:p>
            <a:r>
              <a:rPr lang="en-CA" dirty="0">
                <a:latin typeface="Montserrat Light" pitchFamily="2" charset="77"/>
              </a:rPr>
              <a:t>of organizations with high application suite satisfaction also see high satisfaction with their partnership with IT.</a:t>
            </a:r>
          </a:p>
          <a:p>
            <a:pPr algn="r"/>
            <a:r>
              <a:rPr lang="en-CA" sz="1100" dirty="0">
                <a:latin typeface="Montserrat Light" pitchFamily="2" charset="77"/>
              </a:rPr>
              <a:t>Source: Info-Tech, N=230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33687-B47E-B647-87FA-D0C0E51D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2EB476-FD86-0048-AFB1-B2B64962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6" y="292409"/>
            <a:ext cx="7131196" cy="831706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Build IT credibility by focusing on the capabilities that matter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8F51-722B-4FD2-8C37-11582C3F482F}"/>
              </a:ext>
            </a:extLst>
          </p:cNvPr>
          <p:cNvSpPr txBox="1"/>
          <p:nvPr/>
        </p:nvSpPr>
        <p:spPr>
          <a:xfrm>
            <a:off x="4121990" y="5985772"/>
            <a:ext cx="344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Info-Tech Business Vision Survey</a:t>
            </a:r>
            <a:br>
              <a:rPr lang="en-CA" sz="9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9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N=283 organizations that completed the CIO Business Vision in 2018. Rank is based on the correlation with Overall IT Satisfaction.</a:t>
            </a:r>
            <a:endParaRPr lang="en-CA" sz="900" dirty="0">
              <a:solidFill>
                <a:srgbClr val="7172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66DAEE-5801-462E-8FDD-A743A49B7F93}"/>
              </a:ext>
            </a:extLst>
          </p:cNvPr>
          <p:cNvGrpSpPr/>
          <p:nvPr/>
        </p:nvGrpSpPr>
        <p:grpSpPr>
          <a:xfrm>
            <a:off x="3246329" y="1828324"/>
            <a:ext cx="1553592" cy="3539986"/>
            <a:chOff x="6396187" y="1356114"/>
            <a:chExt cx="1553592" cy="3539986"/>
          </a:xfrm>
        </p:grpSpPr>
        <p:sp>
          <p:nvSpPr>
            <p:cNvPr id="21" name="Freeform 145">
              <a:extLst>
                <a:ext uri="{FF2B5EF4-FFF2-40B4-BE49-F238E27FC236}">
                  <a16:creationId xmlns:a16="http://schemas.microsoft.com/office/drawing/2014/main" id="{E3C6801A-892E-45DA-B860-6769B8A74272}"/>
                </a:ext>
              </a:extLst>
            </p:cNvPr>
            <p:cNvSpPr/>
            <p:nvPr/>
          </p:nvSpPr>
          <p:spPr>
            <a:xfrm>
              <a:off x="6396189" y="1356114"/>
              <a:ext cx="1553590" cy="2095093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rgbClr val="F8C419">
                  <a:alpha val="70000"/>
                </a:srgb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2" name="Freeform 146">
              <a:extLst>
                <a:ext uri="{FF2B5EF4-FFF2-40B4-BE49-F238E27FC236}">
                  <a16:creationId xmlns:a16="http://schemas.microsoft.com/office/drawing/2014/main" id="{7C4E4CC8-CD49-4497-ADD9-6AD5A8A07779}"/>
                </a:ext>
              </a:extLst>
            </p:cNvPr>
            <p:cNvSpPr/>
            <p:nvPr/>
          </p:nvSpPr>
          <p:spPr>
            <a:xfrm>
              <a:off x="6396188" y="1716744"/>
              <a:ext cx="1553590" cy="1395082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rgbClr val="F8C419">
                  <a:alpha val="70000"/>
                </a:srgb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" name="Freeform 147">
              <a:extLst>
                <a:ext uri="{FF2B5EF4-FFF2-40B4-BE49-F238E27FC236}">
                  <a16:creationId xmlns:a16="http://schemas.microsoft.com/office/drawing/2014/main" id="{044BA493-FBE3-441C-B879-BAEB40ED88EC}"/>
                </a:ext>
              </a:extLst>
            </p:cNvPr>
            <p:cNvSpPr/>
            <p:nvPr/>
          </p:nvSpPr>
          <p:spPr>
            <a:xfrm>
              <a:off x="6396188" y="2434597"/>
              <a:ext cx="1553590" cy="1372893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rgbClr val="F8C419">
                  <a:alpha val="70000"/>
                </a:srgb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4" name="Freeform 148">
              <a:extLst>
                <a:ext uri="{FF2B5EF4-FFF2-40B4-BE49-F238E27FC236}">
                  <a16:creationId xmlns:a16="http://schemas.microsoft.com/office/drawing/2014/main" id="{BEC7AAD7-E2D9-4FAC-B8C9-340C38F2E815}"/>
                </a:ext>
              </a:extLst>
            </p:cNvPr>
            <p:cNvSpPr/>
            <p:nvPr/>
          </p:nvSpPr>
          <p:spPr>
            <a:xfrm>
              <a:off x="6396187" y="2780352"/>
              <a:ext cx="1553590" cy="2115748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rgbClr val="F8C419">
                  <a:alpha val="70000"/>
                </a:srgb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DD5949-8648-4ECE-A29C-BBBB3AAB5A12}"/>
              </a:ext>
            </a:extLst>
          </p:cNvPr>
          <p:cNvGrpSpPr/>
          <p:nvPr/>
        </p:nvGrpSpPr>
        <p:grpSpPr>
          <a:xfrm>
            <a:off x="3246322" y="1828324"/>
            <a:ext cx="1553596" cy="3875614"/>
            <a:chOff x="6396180" y="1356114"/>
            <a:chExt cx="1553596" cy="3875614"/>
          </a:xfrm>
        </p:grpSpPr>
        <p:sp>
          <p:nvSpPr>
            <p:cNvPr id="26" name="Freeform 150">
              <a:extLst>
                <a:ext uri="{FF2B5EF4-FFF2-40B4-BE49-F238E27FC236}">
                  <a16:creationId xmlns:a16="http://schemas.microsoft.com/office/drawing/2014/main" id="{8B67E89E-C2FD-43F0-938A-1D37AA0C80E7}"/>
                </a:ext>
              </a:extLst>
            </p:cNvPr>
            <p:cNvSpPr/>
            <p:nvPr/>
          </p:nvSpPr>
          <p:spPr>
            <a:xfrm flipV="1">
              <a:off x="6396186" y="2409621"/>
              <a:ext cx="1553590" cy="2822107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chemeClr val="accent1">
                  <a:alpha val="70000"/>
                </a:scheme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7" name="Freeform 151">
              <a:extLst>
                <a:ext uri="{FF2B5EF4-FFF2-40B4-BE49-F238E27FC236}">
                  <a16:creationId xmlns:a16="http://schemas.microsoft.com/office/drawing/2014/main" id="{67021400-3BA7-40F0-B838-A31EDF7640B1}"/>
                </a:ext>
              </a:extLst>
            </p:cNvPr>
            <p:cNvSpPr/>
            <p:nvPr/>
          </p:nvSpPr>
          <p:spPr>
            <a:xfrm flipV="1">
              <a:off x="6396184" y="1356114"/>
              <a:ext cx="1553590" cy="3179950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chemeClr val="accent1">
                  <a:alpha val="70000"/>
                </a:scheme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8" name="Freeform 152">
              <a:extLst>
                <a:ext uri="{FF2B5EF4-FFF2-40B4-BE49-F238E27FC236}">
                  <a16:creationId xmlns:a16="http://schemas.microsoft.com/office/drawing/2014/main" id="{817C93BC-4D73-4924-857C-06AE8460B46A}"/>
                </a:ext>
              </a:extLst>
            </p:cNvPr>
            <p:cNvSpPr/>
            <p:nvPr/>
          </p:nvSpPr>
          <p:spPr>
            <a:xfrm flipV="1">
              <a:off x="6396180" y="2073993"/>
              <a:ext cx="1553590" cy="2123457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chemeClr val="accent1">
                  <a:alpha val="70000"/>
                </a:scheme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9" name="Freeform 153">
              <a:extLst>
                <a:ext uri="{FF2B5EF4-FFF2-40B4-BE49-F238E27FC236}">
                  <a16:creationId xmlns:a16="http://schemas.microsoft.com/office/drawing/2014/main" id="{AF5B1674-4D36-42EB-9DC8-C88CE2237436}"/>
                </a:ext>
              </a:extLst>
            </p:cNvPr>
            <p:cNvSpPr/>
            <p:nvPr/>
          </p:nvSpPr>
          <p:spPr>
            <a:xfrm flipV="1">
              <a:off x="6396180" y="1724058"/>
              <a:ext cx="1553590" cy="2108434"/>
            </a:xfrm>
            <a:custGeom>
              <a:avLst/>
              <a:gdLst>
                <a:gd name="connsiteX0" fmla="*/ 0 w 2824681"/>
                <a:gd name="connsiteY0" fmla="*/ 0 h 1756372"/>
                <a:gd name="connsiteX1" fmla="*/ 2824681 w 2824681"/>
                <a:gd name="connsiteY1" fmla="*/ 1756372 h 1756372"/>
                <a:gd name="connsiteX2" fmla="*/ 2824681 w 2824681"/>
                <a:gd name="connsiteY2" fmla="*/ 1756372 h 1756372"/>
                <a:gd name="connsiteX0" fmla="*/ 0 w 2824681"/>
                <a:gd name="connsiteY0" fmla="*/ 5 h 1756377"/>
                <a:gd name="connsiteX1" fmla="*/ 2824681 w 2824681"/>
                <a:gd name="connsiteY1" fmla="*/ 1756377 h 1756377"/>
                <a:gd name="connsiteX2" fmla="*/ 2824681 w 2824681"/>
                <a:gd name="connsiteY2" fmla="*/ 1756377 h 1756377"/>
                <a:gd name="connsiteX0" fmla="*/ 0 w 2824681"/>
                <a:gd name="connsiteY0" fmla="*/ 4 h 1756376"/>
                <a:gd name="connsiteX1" fmla="*/ 2824681 w 2824681"/>
                <a:gd name="connsiteY1" fmla="*/ 1756376 h 1756376"/>
                <a:gd name="connsiteX2" fmla="*/ 2824681 w 2824681"/>
                <a:gd name="connsiteY2" fmla="*/ 1756376 h 1756376"/>
                <a:gd name="connsiteX0" fmla="*/ 0 w 2824681"/>
                <a:gd name="connsiteY0" fmla="*/ 4 h 1759802"/>
                <a:gd name="connsiteX1" fmla="*/ 2824681 w 2824681"/>
                <a:gd name="connsiteY1" fmla="*/ 1756376 h 1759802"/>
                <a:gd name="connsiteX2" fmla="*/ 2824681 w 2824681"/>
                <a:gd name="connsiteY2" fmla="*/ 1756376 h 1759802"/>
                <a:gd name="connsiteX0" fmla="*/ 0 w 2824681"/>
                <a:gd name="connsiteY0" fmla="*/ 2161 h 1761836"/>
                <a:gd name="connsiteX1" fmla="*/ 2824681 w 2824681"/>
                <a:gd name="connsiteY1" fmla="*/ 1758533 h 1761836"/>
                <a:gd name="connsiteX2" fmla="*/ 2824681 w 2824681"/>
                <a:gd name="connsiteY2" fmla="*/ 1758533 h 1761836"/>
                <a:gd name="connsiteX0" fmla="*/ 0 w 2824681"/>
                <a:gd name="connsiteY0" fmla="*/ 0 h 1759854"/>
                <a:gd name="connsiteX1" fmla="*/ 2824681 w 2824681"/>
                <a:gd name="connsiteY1" fmla="*/ 1756372 h 1759854"/>
                <a:gd name="connsiteX2" fmla="*/ 2824681 w 2824681"/>
                <a:gd name="connsiteY2" fmla="*/ 1756372 h 1759854"/>
                <a:gd name="connsiteX0" fmla="*/ 0 w 2824681"/>
                <a:gd name="connsiteY0" fmla="*/ 0 h 1759831"/>
                <a:gd name="connsiteX1" fmla="*/ 2824681 w 2824681"/>
                <a:gd name="connsiteY1" fmla="*/ 1756372 h 1759831"/>
                <a:gd name="connsiteX2" fmla="*/ 2824681 w 2824681"/>
                <a:gd name="connsiteY2" fmla="*/ 1756372 h 1759831"/>
                <a:gd name="connsiteX0" fmla="*/ 0 w 2824681"/>
                <a:gd name="connsiteY0" fmla="*/ 0 h 1761878"/>
                <a:gd name="connsiteX1" fmla="*/ 2824681 w 2824681"/>
                <a:gd name="connsiteY1" fmla="*/ 1756372 h 1761878"/>
                <a:gd name="connsiteX2" fmla="*/ 2824681 w 2824681"/>
                <a:gd name="connsiteY2" fmla="*/ 1756372 h 1761878"/>
                <a:gd name="connsiteX0" fmla="*/ 0 w 2824681"/>
                <a:gd name="connsiteY0" fmla="*/ 0 h 1756376"/>
                <a:gd name="connsiteX1" fmla="*/ 2824681 w 2824681"/>
                <a:gd name="connsiteY1" fmla="*/ 1756372 h 1756376"/>
                <a:gd name="connsiteX2" fmla="*/ 2824681 w 2824681"/>
                <a:gd name="connsiteY2" fmla="*/ 1756372 h 1756376"/>
                <a:gd name="connsiteX0" fmla="*/ 0 w 2824681"/>
                <a:gd name="connsiteY0" fmla="*/ 0 h 1759387"/>
                <a:gd name="connsiteX1" fmla="*/ 2824681 w 2824681"/>
                <a:gd name="connsiteY1" fmla="*/ 1756372 h 1759387"/>
                <a:gd name="connsiteX2" fmla="*/ 2824681 w 2824681"/>
                <a:gd name="connsiteY2" fmla="*/ 1756372 h 1759387"/>
                <a:gd name="connsiteX0" fmla="*/ 0 w 2824681"/>
                <a:gd name="connsiteY0" fmla="*/ 0 h 1757602"/>
                <a:gd name="connsiteX1" fmla="*/ 2824681 w 2824681"/>
                <a:gd name="connsiteY1" fmla="*/ 1756372 h 1757602"/>
                <a:gd name="connsiteX2" fmla="*/ 2824681 w 2824681"/>
                <a:gd name="connsiteY2" fmla="*/ 1756372 h 175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4681" h="1757602">
                  <a:moveTo>
                    <a:pt x="0" y="0"/>
                  </a:moveTo>
                  <a:cubicBezTo>
                    <a:pt x="1530035" y="14905"/>
                    <a:pt x="1348967" y="1811203"/>
                    <a:pt x="2824681" y="1756372"/>
                  </a:cubicBezTo>
                  <a:lnTo>
                    <a:pt x="2824681" y="1756372"/>
                  </a:lnTo>
                </a:path>
              </a:pathLst>
            </a:custGeom>
            <a:noFill/>
            <a:ln w="76200" cap="flat" cmpd="sng" algn="ctr">
              <a:solidFill>
                <a:schemeClr val="accent1">
                  <a:alpha val="70000"/>
                </a:schemeClr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11476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10EFB14-D838-4914-B4F2-A3C37F770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35662"/>
              </p:ext>
            </p:extLst>
          </p:nvPr>
        </p:nvGraphicFramePr>
        <p:xfrm>
          <a:off x="1270972" y="1674579"/>
          <a:ext cx="1631900" cy="4192656"/>
        </p:xfrm>
        <a:graphic>
          <a:graphicData uri="http://schemas.openxmlformats.org/drawingml/2006/table">
            <a:tbl>
              <a:tblPr firstRow="1" bandRow="1"/>
              <a:tblGrid>
                <a:gridCol w="16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9pPr>
                    </a:lstStyle>
                    <a:p>
                      <a:pPr algn="r" fontAlgn="b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Network Infrastructure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Service Desk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algn="r"/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Business Applications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Data Quality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Devices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Client-Facing Technology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Analytical Capability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Work Orders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Innovation Leadership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algn="r" fontAlgn="b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Projects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IT Policies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Requirements Gathering</a:t>
                      </a:r>
                    </a:p>
                  </a:txBody>
                  <a:tcPr marL="3799" marR="3799" marT="37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8FB7EC85-51A4-4E44-9D43-A51981A21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310409"/>
              </p:ext>
            </p:extLst>
          </p:nvPr>
        </p:nvGraphicFramePr>
        <p:xfrm>
          <a:off x="5063962" y="1650147"/>
          <a:ext cx="1789947" cy="4232340"/>
        </p:xfrm>
        <a:graphic>
          <a:graphicData uri="http://schemas.openxmlformats.org/drawingml/2006/table">
            <a:tbl>
              <a:tblPr firstRow="1" bandRow="1"/>
              <a:tblGrid>
                <a:gridCol w="1789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Projects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Work Orders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Innovation Leadership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Requirements</a:t>
                      </a:r>
                      <a:r>
                        <a:rPr lang="en-CA" sz="1100" b="0" i="0" baseline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 Gathering</a:t>
                      </a:r>
                      <a:endParaRPr lang="en-CA" sz="1100" b="0" i="0" dirty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Business Applications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Service Desk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Network Infrastructure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Data Quality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IT Policies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Analytical</a:t>
                      </a:r>
                      <a:r>
                        <a:rPr lang="en-CA" sz="1100" b="0" i="0" baseline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 Capability</a:t>
                      </a:r>
                      <a:endParaRPr lang="en-CA" sz="1100" b="0" i="0" dirty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Devices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Client-Facing Technology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2" name="Rectangle 5">
            <a:extLst>
              <a:ext uri="{FF2B5EF4-FFF2-40B4-BE49-F238E27FC236}">
                <a16:creationId xmlns:a16="http://schemas.microsoft.com/office/drawing/2014/main" id="{DDD14DF6-9DEC-4BDB-92A6-7EAD9DB23B7B}"/>
              </a:ext>
            </a:extLst>
          </p:cNvPr>
          <p:cNvSpPr/>
          <p:nvPr/>
        </p:nvSpPr>
        <p:spPr>
          <a:xfrm>
            <a:off x="2983895" y="5219952"/>
            <a:ext cx="260896" cy="260896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11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6127BF81-0610-4DC9-90FB-A2C6EF9E90E4}"/>
              </a:ext>
            </a:extLst>
          </p:cNvPr>
          <p:cNvSpPr/>
          <p:nvPr/>
        </p:nvSpPr>
        <p:spPr>
          <a:xfrm>
            <a:off x="2983895" y="4867057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10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529D5479-87A9-4D9D-82C8-83BAFCE5EEC1}"/>
              </a:ext>
            </a:extLst>
          </p:cNvPr>
          <p:cNvSpPr/>
          <p:nvPr/>
        </p:nvSpPr>
        <p:spPr>
          <a:xfrm>
            <a:off x="2983895" y="5572846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12</a:t>
            </a: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023B915D-4A81-46F1-B1AA-3D0AC461C45E}"/>
              </a:ext>
            </a:extLst>
          </p:cNvPr>
          <p:cNvSpPr/>
          <p:nvPr/>
        </p:nvSpPr>
        <p:spPr>
          <a:xfrm>
            <a:off x="2983895" y="1691002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87F0D7AC-7EDB-4059-91E8-0B7F2E2F794E}"/>
              </a:ext>
            </a:extLst>
          </p:cNvPr>
          <p:cNvSpPr/>
          <p:nvPr/>
        </p:nvSpPr>
        <p:spPr>
          <a:xfrm>
            <a:off x="2983895" y="2043897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2DE0AF8D-F885-4709-900B-A8D070740D1B}"/>
              </a:ext>
            </a:extLst>
          </p:cNvPr>
          <p:cNvSpPr/>
          <p:nvPr/>
        </p:nvSpPr>
        <p:spPr>
          <a:xfrm>
            <a:off x="2983895" y="2749687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4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FA5B2E88-C375-49D0-8C02-B67B80635F65}"/>
              </a:ext>
            </a:extLst>
          </p:cNvPr>
          <p:cNvSpPr/>
          <p:nvPr/>
        </p:nvSpPr>
        <p:spPr>
          <a:xfrm>
            <a:off x="2983895" y="3102582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5</a:t>
            </a: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C8873AC8-ACBE-4730-8525-79C22DC21626}"/>
              </a:ext>
            </a:extLst>
          </p:cNvPr>
          <p:cNvSpPr/>
          <p:nvPr/>
        </p:nvSpPr>
        <p:spPr>
          <a:xfrm>
            <a:off x="2983895" y="4161267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8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C1E6CCB2-1E06-453B-BA9C-080E14A1C870}"/>
              </a:ext>
            </a:extLst>
          </p:cNvPr>
          <p:cNvSpPr/>
          <p:nvPr/>
        </p:nvSpPr>
        <p:spPr>
          <a:xfrm>
            <a:off x="2983895" y="4514162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9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08A3BC7A-B9CD-4D4D-B5B1-2C344FE4B5BF}"/>
              </a:ext>
            </a:extLst>
          </p:cNvPr>
          <p:cNvSpPr/>
          <p:nvPr/>
        </p:nvSpPr>
        <p:spPr>
          <a:xfrm>
            <a:off x="2983895" y="3808372"/>
            <a:ext cx="260896" cy="260896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7</a:t>
            </a: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92D12B27-4A34-42E1-9DDD-2DA256689B69}"/>
              </a:ext>
            </a:extLst>
          </p:cNvPr>
          <p:cNvSpPr/>
          <p:nvPr/>
        </p:nvSpPr>
        <p:spPr>
          <a:xfrm>
            <a:off x="2983895" y="3455477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6</a:t>
            </a:r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5C22D6EC-C300-4F98-824A-B3B243510361}"/>
              </a:ext>
            </a:extLst>
          </p:cNvPr>
          <p:cNvSpPr/>
          <p:nvPr/>
        </p:nvSpPr>
        <p:spPr>
          <a:xfrm>
            <a:off x="2983895" y="2396792"/>
            <a:ext cx="260896" cy="260896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E14CB2-84DF-4DD1-BB5F-98DA7433A235}"/>
              </a:ext>
            </a:extLst>
          </p:cNvPr>
          <p:cNvSpPr/>
          <p:nvPr/>
        </p:nvSpPr>
        <p:spPr>
          <a:xfrm>
            <a:off x="975156" y="1304687"/>
            <a:ext cx="2223532" cy="30777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 fontAlgn="b">
              <a:defRPr/>
            </a:pPr>
            <a:r>
              <a:rPr lang="en-CA" sz="1400" b="1" dirty="0">
                <a:latin typeface="Montserrat" pitchFamily="2" charset="77"/>
                <a:ea typeface="Roboto Medium" panose="02000000000000000000" pitchFamily="2" charset="0"/>
                <a:cs typeface="Arial" panose="020B0604020202020204" pitchFamily="34" charset="0"/>
              </a:rPr>
              <a:t>Reported Importance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77616D-B627-4E77-8B06-87D0F504F14D}"/>
              </a:ext>
            </a:extLst>
          </p:cNvPr>
          <p:cNvSpPr/>
          <p:nvPr/>
        </p:nvSpPr>
        <p:spPr>
          <a:xfrm>
            <a:off x="4700476" y="1288486"/>
            <a:ext cx="2285619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fontAlgn="b">
              <a:defRPr/>
            </a:pPr>
            <a:r>
              <a:rPr lang="en-CA" sz="1400" b="1" dirty="0">
                <a:latin typeface="Montserrat" pitchFamily="2" charset="77"/>
                <a:ea typeface="Roboto Medium" panose="02000000000000000000" pitchFamily="2" charset="0"/>
                <a:cs typeface="Arial" panose="020B0604020202020204" pitchFamily="34" charset="0"/>
              </a:rPr>
              <a:t>Actual Importance</a:t>
            </a: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C4F56707-150D-4D3E-A2DF-C2BC9999D4B1}"/>
              </a:ext>
            </a:extLst>
          </p:cNvPr>
          <p:cNvSpPr/>
          <p:nvPr/>
        </p:nvSpPr>
        <p:spPr>
          <a:xfrm>
            <a:off x="4832424" y="5226826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11</a:t>
            </a: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B0B6384F-120D-4C03-AB5E-1280E852D1AA}"/>
              </a:ext>
            </a:extLst>
          </p:cNvPr>
          <p:cNvSpPr/>
          <p:nvPr/>
        </p:nvSpPr>
        <p:spPr>
          <a:xfrm>
            <a:off x="4832424" y="4873931"/>
            <a:ext cx="260896" cy="260896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10</a:t>
            </a:r>
          </a:p>
        </p:txBody>
      </p:sp>
      <p:sp>
        <p:nvSpPr>
          <p:cNvPr id="48" name="Rectangle 5">
            <a:extLst>
              <a:ext uri="{FF2B5EF4-FFF2-40B4-BE49-F238E27FC236}">
                <a16:creationId xmlns:a16="http://schemas.microsoft.com/office/drawing/2014/main" id="{FE159F5A-A503-4C5A-B4C8-AC9E2F15D5E2}"/>
              </a:ext>
            </a:extLst>
          </p:cNvPr>
          <p:cNvSpPr/>
          <p:nvPr/>
        </p:nvSpPr>
        <p:spPr>
          <a:xfrm>
            <a:off x="4832424" y="5579720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12</a:t>
            </a:r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8FE0E376-EA20-4183-927C-1163ED6F30A3}"/>
              </a:ext>
            </a:extLst>
          </p:cNvPr>
          <p:cNvSpPr/>
          <p:nvPr/>
        </p:nvSpPr>
        <p:spPr>
          <a:xfrm>
            <a:off x="4832424" y="1697876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55403192-6C11-4CE9-A009-D43C37A044F1}"/>
              </a:ext>
            </a:extLst>
          </p:cNvPr>
          <p:cNvSpPr/>
          <p:nvPr/>
        </p:nvSpPr>
        <p:spPr>
          <a:xfrm>
            <a:off x="4832424" y="2050771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FAEC30AE-36E0-4AF4-A957-C08E8E9BC337}"/>
              </a:ext>
            </a:extLst>
          </p:cNvPr>
          <p:cNvSpPr/>
          <p:nvPr/>
        </p:nvSpPr>
        <p:spPr>
          <a:xfrm>
            <a:off x="4832424" y="2756561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4</a:t>
            </a:r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445DCB0E-6836-43D7-A78A-2B072AA6E290}"/>
              </a:ext>
            </a:extLst>
          </p:cNvPr>
          <p:cNvSpPr/>
          <p:nvPr/>
        </p:nvSpPr>
        <p:spPr>
          <a:xfrm>
            <a:off x="4832424" y="3109456"/>
            <a:ext cx="260896" cy="260896"/>
          </a:xfrm>
          <a:prstGeom prst="roundRect">
            <a:avLst/>
          </a:prstGeom>
          <a:solidFill>
            <a:srgbClr val="BFBF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5</a:t>
            </a: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76E76B30-B629-49DF-801E-F7D3782256FB}"/>
              </a:ext>
            </a:extLst>
          </p:cNvPr>
          <p:cNvSpPr/>
          <p:nvPr/>
        </p:nvSpPr>
        <p:spPr>
          <a:xfrm>
            <a:off x="4832424" y="4168141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 5">
            <a:extLst>
              <a:ext uri="{FF2B5EF4-FFF2-40B4-BE49-F238E27FC236}">
                <a16:creationId xmlns:a16="http://schemas.microsoft.com/office/drawing/2014/main" id="{6AC3941A-3312-4781-A11A-82EA1ABF597C}"/>
              </a:ext>
            </a:extLst>
          </p:cNvPr>
          <p:cNvSpPr/>
          <p:nvPr/>
        </p:nvSpPr>
        <p:spPr>
          <a:xfrm>
            <a:off x="4832424" y="4521036"/>
            <a:ext cx="260896" cy="260896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9</a:t>
            </a: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653B8E67-504C-4F1C-A146-8C112315F0C9}"/>
              </a:ext>
            </a:extLst>
          </p:cNvPr>
          <p:cNvSpPr/>
          <p:nvPr/>
        </p:nvSpPr>
        <p:spPr>
          <a:xfrm>
            <a:off x="4832424" y="3815246"/>
            <a:ext cx="260896" cy="260896"/>
          </a:xfrm>
          <a:prstGeom prst="roundRect">
            <a:avLst/>
          </a:prstGeom>
          <a:solidFill>
            <a:srgbClr val="F9C5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7</a:t>
            </a: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75622B78-EF6D-4037-AA18-6CD33FF24A74}"/>
              </a:ext>
            </a:extLst>
          </p:cNvPr>
          <p:cNvSpPr/>
          <p:nvPr/>
        </p:nvSpPr>
        <p:spPr>
          <a:xfrm>
            <a:off x="4832424" y="3462351"/>
            <a:ext cx="260896" cy="260896"/>
          </a:xfrm>
          <a:prstGeom prst="roundRect">
            <a:avLst/>
          </a:prstGeom>
          <a:solidFill>
            <a:srgbClr val="F8C4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6</a:t>
            </a:r>
          </a:p>
        </p:txBody>
      </p:sp>
      <p:sp>
        <p:nvSpPr>
          <p:cNvPr id="57" name="Rectangle 5">
            <a:extLst>
              <a:ext uri="{FF2B5EF4-FFF2-40B4-BE49-F238E27FC236}">
                <a16:creationId xmlns:a16="http://schemas.microsoft.com/office/drawing/2014/main" id="{52C99193-528A-44B6-8069-46ADC7027CB9}"/>
              </a:ext>
            </a:extLst>
          </p:cNvPr>
          <p:cNvSpPr/>
          <p:nvPr/>
        </p:nvSpPr>
        <p:spPr>
          <a:xfrm>
            <a:off x="4832424" y="2403666"/>
            <a:ext cx="260896" cy="26089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3</a:t>
            </a:r>
          </a:p>
        </p:txBody>
      </p:sp>
      <p:grpSp>
        <p:nvGrpSpPr>
          <p:cNvPr id="58" name="Group 88">
            <a:extLst>
              <a:ext uri="{FF2B5EF4-FFF2-40B4-BE49-F238E27FC236}">
                <a16:creationId xmlns:a16="http://schemas.microsoft.com/office/drawing/2014/main" id="{F22FACA5-5D70-4DED-B6C0-4A2106F047B0}"/>
              </a:ext>
            </a:extLst>
          </p:cNvPr>
          <p:cNvGrpSpPr/>
          <p:nvPr/>
        </p:nvGrpSpPr>
        <p:grpSpPr>
          <a:xfrm>
            <a:off x="1098105" y="6029285"/>
            <a:ext cx="3291632" cy="261610"/>
            <a:chOff x="3484482" y="6134459"/>
            <a:chExt cx="4819280" cy="383025"/>
          </a:xfrm>
        </p:grpSpPr>
        <p:grpSp>
          <p:nvGrpSpPr>
            <p:cNvPr id="59" name="Group 89">
              <a:extLst>
                <a:ext uri="{FF2B5EF4-FFF2-40B4-BE49-F238E27FC236}">
                  <a16:creationId xmlns:a16="http://schemas.microsoft.com/office/drawing/2014/main" id="{DBFB3CE0-D264-4B5E-B16E-9086A10E9EC1}"/>
                </a:ext>
              </a:extLst>
            </p:cNvPr>
            <p:cNvGrpSpPr/>
            <p:nvPr/>
          </p:nvGrpSpPr>
          <p:grpSpPr>
            <a:xfrm>
              <a:off x="3484482" y="6134459"/>
              <a:ext cx="2350966" cy="383025"/>
              <a:chOff x="2670027" y="6134459"/>
              <a:chExt cx="2350966" cy="383025"/>
            </a:xfrm>
          </p:grpSpPr>
          <p:sp>
            <p:nvSpPr>
              <p:cNvPr id="63" name="Rectangle 5">
                <a:extLst>
                  <a:ext uri="{FF2B5EF4-FFF2-40B4-BE49-F238E27FC236}">
                    <a16:creationId xmlns:a16="http://schemas.microsoft.com/office/drawing/2014/main" id="{20FD9C0C-84D8-48D1-AB46-136996F21E3E}"/>
                  </a:ext>
                </a:extLst>
              </p:cNvPr>
              <p:cNvSpPr/>
              <p:nvPr/>
            </p:nvSpPr>
            <p:spPr>
              <a:xfrm>
                <a:off x="2670027" y="6168130"/>
                <a:ext cx="315685" cy="315683"/>
              </a:xfrm>
              <a:prstGeom prst="rect">
                <a:avLst/>
              </a:prstGeom>
              <a:solidFill>
                <a:srgbClr val="F8C4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" name="TextBox 7">
                <a:extLst>
                  <a:ext uri="{FF2B5EF4-FFF2-40B4-BE49-F238E27FC236}">
                    <a16:creationId xmlns:a16="http://schemas.microsoft.com/office/drawing/2014/main" id="{B0BE2082-8B8E-4FCE-9DAD-C680EF1F54FB}"/>
                  </a:ext>
                </a:extLst>
              </p:cNvPr>
              <p:cNvSpPr txBox="1"/>
              <p:nvPr/>
            </p:nvSpPr>
            <p:spPr>
              <a:xfrm>
                <a:off x="2985710" y="6134459"/>
                <a:ext cx="2035283" cy="383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Overrated Services</a:t>
                </a:r>
              </a:p>
            </p:txBody>
          </p:sp>
        </p:grpSp>
        <p:grpSp>
          <p:nvGrpSpPr>
            <p:cNvPr id="60" name="Group 90">
              <a:extLst>
                <a:ext uri="{FF2B5EF4-FFF2-40B4-BE49-F238E27FC236}">
                  <a16:creationId xmlns:a16="http://schemas.microsoft.com/office/drawing/2014/main" id="{0820FC56-44F2-4FE9-8140-923A67742C09}"/>
                </a:ext>
              </a:extLst>
            </p:cNvPr>
            <p:cNvGrpSpPr/>
            <p:nvPr/>
          </p:nvGrpSpPr>
          <p:grpSpPr>
            <a:xfrm>
              <a:off x="5835448" y="6134459"/>
              <a:ext cx="2468314" cy="383025"/>
              <a:chOff x="6376173" y="6134460"/>
              <a:chExt cx="2468314" cy="383025"/>
            </a:xfrm>
          </p:grpSpPr>
          <p:sp>
            <p:nvSpPr>
              <p:cNvPr id="61" name="Rectangle 3">
                <a:extLst>
                  <a:ext uri="{FF2B5EF4-FFF2-40B4-BE49-F238E27FC236}">
                    <a16:creationId xmlns:a16="http://schemas.microsoft.com/office/drawing/2014/main" id="{9C168BD8-1336-4357-859B-5AB0B02315A1}"/>
                  </a:ext>
                </a:extLst>
              </p:cNvPr>
              <p:cNvSpPr/>
              <p:nvPr/>
            </p:nvSpPr>
            <p:spPr>
              <a:xfrm>
                <a:off x="6376173" y="6168131"/>
                <a:ext cx="315685" cy="315683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" name="TextBox 4">
                <a:extLst>
                  <a:ext uri="{FF2B5EF4-FFF2-40B4-BE49-F238E27FC236}">
                    <a16:creationId xmlns:a16="http://schemas.microsoft.com/office/drawing/2014/main" id="{E028CDB6-E33D-4F49-82FD-A8C0233DDFB9}"/>
                  </a:ext>
                </a:extLst>
              </p:cNvPr>
              <p:cNvSpPr txBox="1"/>
              <p:nvPr/>
            </p:nvSpPr>
            <p:spPr>
              <a:xfrm>
                <a:off x="6691858" y="6134460"/>
                <a:ext cx="2152629" cy="383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1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 panose="020B0604020202020204" pitchFamily="34" charset="0"/>
                  </a:rPr>
                  <a:t>Underrated Services</a:t>
                </a:r>
              </a:p>
            </p:txBody>
          </p:sp>
        </p:grpSp>
      </p:grpSp>
      <p:sp>
        <p:nvSpPr>
          <p:cNvPr id="110" name="Freeform 148">
            <a:extLst>
              <a:ext uri="{FF2B5EF4-FFF2-40B4-BE49-F238E27FC236}">
                <a16:creationId xmlns:a16="http://schemas.microsoft.com/office/drawing/2014/main" id="{BEC7AAD7-E2D9-4FAC-B8C9-340C38F2E815}"/>
              </a:ext>
            </a:extLst>
          </p:cNvPr>
          <p:cNvSpPr/>
          <p:nvPr/>
        </p:nvSpPr>
        <p:spPr>
          <a:xfrm>
            <a:off x="3238635" y="3598614"/>
            <a:ext cx="1553590" cy="2115748"/>
          </a:xfrm>
          <a:custGeom>
            <a:avLst/>
            <a:gdLst>
              <a:gd name="connsiteX0" fmla="*/ 0 w 2824681"/>
              <a:gd name="connsiteY0" fmla="*/ 0 h 1756372"/>
              <a:gd name="connsiteX1" fmla="*/ 2824681 w 2824681"/>
              <a:gd name="connsiteY1" fmla="*/ 1756372 h 1756372"/>
              <a:gd name="connsiteX2" fmla="*/ 2824681 w 2824681"/>
              <a:gd name="connsiteY2" fmla="*/ 1756372 h 1756372"/>
              <a:gd name="connsiteX0" fmla="*/ 0 w 2824681"/>
              <a:gd name="connsiteY0" fmla="*/ 5 h 1756377"/>
              <a:gd name="connsiteX1" fmla="*/ 2824681 w 2824681"/>
              <a:gd name="connsiteY1" fmla="*/ 1756377 h 1756377"/>
              <a:gd name="connsiteX2" fmla="*/ 2824681 w 2824681"/>
              <a:gd name="connsiteY2" fmla="*/ 1756377 h 1756377"/>
              <a:gd name="connsiteX0" fmla="*/ 0 w 2824681"/>
              <a:gd name="connsiteY0" fmla="*/ 4 h 1756376"/>
              <a:gd name="connsiteX1" fmla="*/ 2824681 w 2824681"/>
              <a:gd name="connsiteY1" fmla="*/ 1756376 h 1756376"/>
              <a:gd name="connsiteX2" fmla="*/ 2824681 w 2824681"/>
              <a:gd name="connsiteY2" fmla="*/ 1756376 h 1756376"/>
              <a:gd name="connsiteX0" fmla="*/ 0 w 2824681"/>
              <a:gd name="connsiteY0" fmla="*/ 4 h 1759802"/>
              <a:gd name="connsiteX1" fmla="*/ 2824681 w 2824681"/>
              <a:gd name="connsiteY1" fmla="*/ 1756376 h 1759802"/>
              <a:gd name="connsiteX2" fmla="*/ 2824681 w 2824681"/>
              <a:gd name="connsiteY2" fmla="*/ 1756376 h 1759802"/>
              <a:gd name="connsiteX0" fmla="*/ 0 w 2824681"/>
              <a:gd name="connsiteY0" fmla="*/ 2161 h 1761836"/>
              <a:gd name="connsiteX1" fmla="*/ 2824681 w 2824681"/>
              <a:gd name="connsiteY1" fmla="*/ 1758533 h 1761836"/>
              <a:gd name="connsiteX2" fmla="*/ 2824681 w 2824681"/>
              <a:gd name="connsiteY2" fmla="*/ 1758533 h 1761836"/>
              <a:gd name="connsiteX0" fmla="*/ 0 w 2824681"/>
              <a:gd name="connsiteY0" fmla="*/ 0 h 1759854"/>
              <a:gd name="connsiteX1" fmla="*/ 2824681 w 2824681"/>
              <a:gd name="connsiteY1" fmla="*/ 1756372 h 1759854"/>
              <a:gd name="connsiteX2" fmla="*/ 2824681 w 2824681"/>
              <a:gd name="connsiteY2" fmla="*/ 1756372 h 1759854"/>
              <a:gd name="connsiteX0" fmla="*/ 0 w 2824681"/>
              <a:gd name="connsiteY0" fmla="*/ 0 h 1759831"/>
              <a:gd name="connsiteX1" fmla="*/ 2824681 w 2824681"/>
              <a:gd name="connsiteY1" fmla="*/ 1756372 h 1759831"/>
              <a:gd name="connsiteX2" fmla="*/ 2824681 w 2824681"/>
              <a:gd name="connsiteY2" fmla="*/ 1756372 h 1759831"/>
              <a:gd name="connsiteX0" fmla="*/ 0 w 2824681"/>
              <a:gd name="connsiteY0" fmla="*/ 0 h 1761878"/>
              <a:gd name="connsiteX1" fmla="*/ 2824681 w 2824681"/>
              <a:gd name="connsiteY1" fmla="*/ 1756372 h 1761878"/>
              <a:gd name="connsiteX2" fmla="*/ 2824681 w 2824681"/>
              <a:gd name="connsiteY2" fmla="*/ 1756372 h 1761878"/>
              <a:gd name="connsiteX0" fmla="*/ 0 w 2824681"/>
              <a:gd name="connsiteY0" fmla="*/ 0 h 1756376"/>
              <a:gd name="connsiteX1" fmla="*/ 2824681 w 2824681"/>
              <a:gd name="connsiteY1" fmla="*/ 1756372 h 1756376"/>
              <a:gd name="connsiteX2" fmla="*/ 2824681 w 2824681"/>
              <a:gd name="connsiteY2" fmla="*/ 1756372 h 1756376"/>
              <a:gd name="connsiteX0" fmla="*/ 0 w 2824681"/>
              <a:gd name="connsiteY0" fmla="*/ 0 h 1759387"/>
              <a:gd name="connsiteX1" fmla="*/ 2824681 w 2824681"/>
              <a:gd name="connsiteY1" fmla="*/ 1756372 h 1759387"/>
              <a:gd name="connsiteX2" fmla="*/ 2824681 w 2824681"/>
              <a:gd name="connsiteY2" fmla="*/ 1756372 h 1759387"/>
              <a:gd name="connsiteX0" fmla="*/ 0 w 2824681"/>
              <a:gd name="connsiteY0" fmla="*/ 0 h 1757602"/>
              <a:gd name="connsiteX1" fmla="*/ 2824681 w 2824681"/>
              <a:gd name="connsiteY1" fmla="*/ 1756372 h 1757602"/>
              <a:gd name="connsiteX2" fmla="*/ 2824681 w 2824681"/>
              <a:gd name="connsiteY2" fmla="*/ 1756372 h 175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4681" h="1757602">
                <a:moveTo>
                  <a:pt x="0" y="0"/>
                </a:moveTo>
                <a:cubicBezTo>
                  <a:pt x="1530035" y="14905"/>
                  <a:pt x="1348967" y="1811203"/>
                  <a:pt x="2824681" y="1756372"/>
                </a:cubicBezTo>
                <a:lnTo>
                  <a:pt x="2824681" y="1756372"/>
                </a:lnTo>
              </a:path>
            </a:pathLst>
          </a:custGeom>
          <a:noFill/>
          <a:ln w="76200" cap="flat" cmpd="sng" algn="ctr">
            <a:solidFill>
              <a:srgbClr val="F8C419">
                <a:alpha val="70000"/>
              </a:srgbClr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11476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6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7B5D301E-2EBB-EF49-91E0-C851146984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18" y="0"/>
            <a:ext cx="4197282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0931-9793-024D-95B7-D3A625D7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35552A91-DF78-3E4A-9382-A746B50101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6763" y="2242238"/>
            <a:ext cx="6464694" cy="39665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Review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Review the application capability definitions on the back of the Application Strategy Bingo Card. Make any necessary adjustments.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Question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For each application capability and IT initiative, ask yourself: </a:t>
            </a:r>
            <a:r>
              <a:rPr lang="en-US" sz="1600" b="0" dirty="0">
                <a:latin typeface="Roboto" panose="02000000000000000000" pitchFamily="2" charset="0"/>
                <a:ea typeface="Roboto" panose="02000000000000000000" pitchFamily="2" charset="0"/>
              </a:rPr>
              <a:t>Does my current effectiveness at this capability risk the success of my IT initiatives or negatively impact my business goals?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Mark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Mark an “X” or dab on your bingo card if you answered yes to the above question. These marks will indicate your capability blockers.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Discuss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Discuss the most pressing capability blocker with your group.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3C6105D-0C56-5946-B838-47C7670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343309"/>
            <a:ext cx="6464693" cy="831706"/>
          </a:xfrm>
        </p:spPr>
        <p:txBody>
          <a:bodyPr/>
          <a:lstStyle/>
          <a:p>
            <a: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  <a:t>Activity</a:t>
            </a:r>
            <a:b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</a:br>
            <a:r>
              <a:rPr lang="en-US" dirty="0">
                <a:solidFill>
                  <a:srgbClr val="0070C0"/>
                </a:solidFill>
              </a:rPr>
              <a:t>Identify your applications capability blockers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F3D8A20-D94D-486C-87BD-10924302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/>
          <a:lstStyle/>
          <a:p>
            <a:r>
              <a:rPr lang="en-US" dirty="0"/>
              <a:t>Info-Tech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1314120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228540"/>
              </p:ext>
            </p:extLst>
          </p:nvPr>
        </p:nvGraphicFramePr>
        <p:xfrm>
          <a:off x="509286" y="1048537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Maint.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4044462" y="2008792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5647593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7151077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7151076" y="203235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7151075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7C1CB1-7021-44BE-A60B-9283A989DA8A}"/>
              </a:ext>
            </a:extLst>
          </p:cNvPr>
          <p:cNvSpPr txBox="1">
            <a:spLocks/>
          </p:cNvSpPr>
          <p:nvPr/>
        </p:nvSpPr>
        <p:spPr>
          <a:xfrm>
            <a:off x="493776" y="323362"/>
            <a:ext cx="4879848" cy="4018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F6C333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0070C0"/>
                </a:solidFill>
              </a:rPr>
              <a:t>Application Strategy Bingo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5881FA1-5A8D-4DCC-922F-CCFBE2DDD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419057"/>
              </p:ext>
            </p:extLst>
          </p:nvPr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Driver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76B7"/>
                          </a:solidFill>
                          <a:effectLst/>
                          <a:uLnTx/>
                          <a:uFillTx/>
                          <a:latin typeface="Ink Free" panose="03080402000500000000" pitchFamily="66" charset="0"/>
                          <a:ea typeface="Roboto" panose="02000000000000000000" pitchFamily="2" charset="0"/>
                          <a:cs typeface="+mn-cs"/>
                        </a:rPr>
                        <a:t>Increase Throughput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105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3C111-5B0A-2649-A146-A3BA4600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89A4B-C7AF-6545-B10A-1C7AED5B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D1831-7D17-C74B-BD54-C1046C836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145" y="626867"/>
            <a:ext cx="10407535" cy="100242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4B4B4B"/>
                </a:solidFill>
              </a:rPr>
              <a:t>Your software delivery lifecycle (SDLC) is your value delivery engine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CA840-DFB5-9948-953F-0E98DD273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45" y="1917186"/>
            <a:ext cx="3574473" cy="2325360"/>
          </a:xfrm>
        </p:spPr>
        <p:txBody>
          <a:bodyPr/>
          <a:lstStyle/>
          <a:p>
            <a:pPr algn="l"/>
            <a:r>
              <a:rPr lang="en-US" sz="1600" b="1" dirty="0"/>
              <a:t>An effective SDLC is vital to ensure your products and work orders are delivered with </a:t>
            </a:r>
            <a:r>
              <a:rPr lang="en-CA" sz="1600" b="1" dirty="0"/>
              <a:t>sustainable, predictable, and continuously improved value and throughput.</a:t>
            </a:r>
          </a:p>
          <a:p>
            <a:pPr algn="l"/>
            <a:r>
              <a:rPr lang="en-CA" sz="1600" dirty="0">
                <a:latin typeface="Montserrat Light" pitchFamily="2" charset="77"/>
              </a:rPr>
              <a:t>This lifecycle must accommodate today’s delivery and product realities: changing business priorities and constant product modifications.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4896DB-2DAC-4851-95A1-1F714CDF5EAB}"/>
              </a:ext>
            </a:extLst>
          </p:cNvPr>
          <p:cNvGrpSpPr/>
          <p:nvPr/>
        </p:nvGrpSpPr>
        <p:grpSpPr>
          <a:xfrm>
            <a:off x="4746047" y="2525469"/>
            <a:ext cx="7033814" cy="3434154"/>
            <a:chOff x="4746047" y="2201875"/>
            <a:chExt cx="7033814" cy="3434154"/>
          </a:xfrm>
        </p:grpSpPr>
        <p:sp>
          <p:nvSpPr>
            <p:cNvPr id="26" name="Curved Down Arrow 3">
              <a:extLst>
                <a:ext uri="{FF2B5EF4-FFF2-40B4-BE49-F238E27FC236}">
                  <a16:creationId xmlns:a16="http://schemas.microsoft.com/office/drawing/2014/main" id="{8C026266-B152-4A2C-ADAB-83E6AA26739D}"/>
                </a:ext>
              </a:extLst>
            </p:cNvPr>
            <p:cNvSpPr/>
            <p:nvPr/>
          </p:nvSpPr>
          <p:spPr>
            <a:xfrm>
              <a:off x="6116463" y="2321337"/>
              <a:ext cx="4307279" cy="1511895"/>
            </a:xfrm>
            <a:prstGeom prst="curvedDownArrow">
              <a:avLst/>
            </a:prstGeom>
            <a:ln>
              <a:noFill/>
            </a:ln>
            <a:effectLst>
              <a:outerShdw blurRad="330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27" name="Curved Down Arrow 4">
              <a:extLst>
                <a:ext uri="{FF2B5EF4-FFF2-40B4-BE49-F238E27FC236}">
                  <a16:creationId xmlns:a16="http://schemas.microsoft.com/office/drawing/2014/main" id="{6F62CAB0-DDBD-4DC3-9784-37630CAB8866}"/>
                </a:ext>
              </a:extLst>
            </p:cNvPr>
            <p:cNvSpPr/>
            <p:nvPr/>
          </p:nvSpPr>
          <p:spPr>
            <a:xfrm rot="10800000">
              <a:off x="6116461" y="3955116"/>
              <a:ext cx="4307279" cy="1674631"/>
            </a:xfrm>
            <a:prstGeom prst="curvedDownArrow">
              <a:avLst/>
            </a:prstGeom>
            <a:ln>
              <a:noFill/>
            </a:ln>
            <a:effectLst>
              <a:outerShdw blurRad="254000" dist="50800" dir="5400000" algn="ctr" rotWithShape="0">
                <a:srgbClr val="000000">
                  <a:alpha val="28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09F3EEB-9E3E-44B3-9A37-BFB9E737B2B6}"/>
                </a:ext>
              </a:extLst>
            </p:cNvPr>
            <p:cNvGrpSpPr/>
            <p:nvPr/>
          </p:nvGrpSpPr>
          <p:grpSpPr>
            <a:xfrm>
              <a:off x="6574216" y="2219038"/>
              <a:ext cx="3409801" cy="3409800"/>
              <a:chOff x="6574216" y="2219038"/>
              <a:chExt cx="3409801" cy="3409800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09624EF-0133-40B7-B23D-7A62545A6A25}"/>
                  </a:ext>
                </a:extLst>
              </p:cNvPr>
              <p:cNvSpPr/>
              <p:nvPr/>
            </p:nvSpPr>
            <p:spPr>
              <a:xfrm>
                <a:off x="7733142" y="2219038"/>
                <a:ext cx="1091950" cy="1091950"/>
              </a:xfrm>
              <a:custGeom>
                <a:avLst/>
                <a:gdLst>
                  <a:gd name="connsiteX0" fmla="*/ 0 w 1091950"/>
                  <a:gd name="connsiteY0" fmla="*/ 545975 h 1091950"/>
                  <a:gd name="connsiteX1" fmla="*/ 545975 w 1091950"/>
                  <a:gd name="connsiteY1" fmla="*/ 0 h 1091950"/>
                  <a:gd name="connsiteX2" fmla="*/ 1091950 w 1091950"/>
                  <a:gd name="connsiteY2" fmla="*/ 545975 h 1091950"/>
                  <a:gd name="connsiteX3" fmla="*/ 545975 w 1091950"/>
                  <a:gd name="connsiteY3" fmla="*/ 1091950 h 1091950"/>
                  <a:gd name="connsiteX4" fmla="*/ 0 w 1091950"/>
                  <a:gd name="connsiteY4" fmla="*/ 545975 h 109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950" h="1091950">
                    <a:moveTo>
                      <a:pt x="0" y="545975"/>
                    </a:moveTo>
                    <a:cubicBezTo>
                      <a:pt x="0" y="244441"/>
                      <a:pt x="244441" y="0"/>
                      <a:pt x="545975" y="0"/>
                    </a:cubicBezTo>
                    <a:cubicBezTo>
                      <a:pt x="847509" y="0"/>
                      <a:pt x="1091950" y="244441"/>
                      <a:pt x="1091950" y="545975"/>
                    </a:cubicBezTo>
                    <a:cubicBezTo>
                      <a:pt x="1091950" y="847509"/>
                      <a:pt x="847509" y="1091950"/>
                      <a:pt x="545975" y="1091950"/>
                    </a:cubicBezTo>
                    <a:cubicBezTo>
                      <a:pt x="244441" y="1091950"/>
                      <a:pt x="0" y="847509"/>
                      <a:pt x="0" y="5459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68300" dist="50800" dir="5400000" algn="ctr" rotWithShape="0">
                  <a:srgbClr val="000000">
                    <a:alpha val="29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78962" tIns="178962" rIns="178962" bIns="178962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Design</a:t>
                </a: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22D6045-CA6D-4B85-81EA-EC74A020A3DE}"/>
                  </a:ext>
                </a:extLst>
              </p:cNvPr>
              <p:cNvSpPr/>
              <p:nvPr/>
            </p:nvSpPr>
            <p:spPr>
              <a:xfrm rot="2700000">
                <a:off x="8707818" y="3154407"/>
                <a:ext cx="289919" cy="368533"/>
              </a:xfrm>
              <a:custGeom>
                <a:avLst/>
                <a:gdLst>
                  <a:gd name="connsiteX0" fmla="*/ 0 w 289919"/>
                  <a:gd name="connsiteY0" fmla="*/ 73707 h 368533"/>
                  <a:gd name="connsiteX1" fmla="*/ 144960 w 289919"/>
                  <a:gd name="connsiteY1" fmla="*/ 73707 h 368533"/>
                  <a:gd name="connsiteX2" fmla="*/ 144960 w 289919"/>
                  <a:gd name="connsiteY2" fmla="*/ 0 h 368533"/>
                  <a:gd name="connsiteX3" fmla="*/ 289919 w 289919"/>
                  <a:gd name="connsiteY3" fmla="*/ 184267 h 368533"/>
                  <a:gd name="connsiteX4" fmla="*/ 144960 w 289919"/>
                  <a:gd name="connsiteY4" fmla="*/ 368533 h 368533"/>
                  <a:gd name="connsiteX5" fmla="*/ 144960 w 289919"/>
                  <a:gd name="connsiteY5" fmla="*/ 294826 h 368533"/>
                  <a:gd name="connsiteX6" fmla="*/ 0 w 289919"/>
                  <a:gd name="connsiteY6" fmla="*/ 294826 h 368533"/>
                  <a:gd name="connsiteX7" fmla="*/ 0 w 289919"/>
                  <a:gd name="connsiteY7" fmla="*/ 73707 h 3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919" h="368533">
                    <a:moveTo>
                      <a:pt x="0" y="73707"/>
                    </a:moveTo>
                    <a:lnTo>
                      <a:pt x="144960" y="73707"/>
                    </a:lnTo>
                    <a:lnTo>
                      <a:pt x="144960" y="0"/>
                    </a:lnTo>
                    <a:lnTo>
                      <a:pt x="289919" y="184267"/>
                    </a:lnTo>
                    <a:lnTo>
                      <a:pt x="144960" y="368533"/>
                    </a:lnTo>
                    <a:lnTo>
                      <a:pt x="144960" y="294826"/>
                    </a:lnTo>
                    <a:lnTo>
                      <a:pt x="0" y="294826"/>
                    </a:lnTo>
                    <a:lnTo>
                      <a:pt x="0" y="737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-1" tIns="73706" rIns="86976" bIns="73707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CA" sz="1200" kern="1200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C432FC9-529A-4A65-821E-A731C8BC71C7}"/>
                  </a:ext>
                </a:extLst>
              </p:cNvPr>
              <p:cNvSpPr/>
              <p:nvPr/>
            </p:nvSpPr>
            <p:spPr>
              <a:xfrm>
                <a:off x="8892067" y="3377963"/>
                <a:ext cx="1091950" cy="1091950"/>
              </a:xfrm>
              <a:custGeom>
                <a:avLst/>
                <a:gdLst>
                  <a:gd name="connsiteX0" fmla="*/ 0 w 1091950"/>
                  <a:gd name="connsiteY0" fmla="*/ 545975 h 1091950"/>
                  <a:gd name="connsiteX1" fmla="*/ 545975 w 1091950"/>
                  <a:gd name="connsiteY1" fmla="*/ 0 h 1091950"/>
                  <a:gd name="connsiteX2" fmla="*/ 1091950 w 1091950"/>
                  <a:gd name="connsiteY2" fmla="*/ 545975 h 1091950"/>
                  <a:gd name="connsiteX3" fmla="*/ 545975 w 1091950"/>
                  <a:gd name="connsiteY3" fmla="*/ 1091950 h 1091950"/>
                  <a:gd name="connsiteX4" fmla="*/ 0 w 1091950"/>
                  <a:gd name="connsiteY4" fmla="*/ 545975 h 109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950" h="1091950">
                    <a:moveTo>
                      <a:pt x="0" y="545975"/>
                    </a:moveTo>
                    <a:cubicBezTo>
                      <a:pt x="0" y="244441"/>
                      <a:pt x="244441" y="0"/>
                      <a:pt x="545975" y="0"/>
                    </a:cubicBezTo>
                    <a:cubicBezTo>
                      <a:pt x="847509" y="0"/>
                      <a:pt x="1091950" y="244441"/>
                      <a:pt x="1091950" y="545975"/>
                    </a:cubicBezTo>
                    <a:cubicBezTo>
                      <a:pt x="1091950" y="847509"/>
                      <a:pt x="847509" y="1091950"/>
                      <a:pt x="545975" y="1091950"/>
                    </a:cubicBezTo>
                    <a:cubicBezTo>
                      <a:pt x="244441" y="1091950"/>
                      <a:pt x="0" y="847509"/>
                      <a:pt x="0" y="5459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78962" tIns="178962" rIns="178962" bIns="178962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Build</a:t>
                </a: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CE1BAF6-733B-449F-AA13-EC052DB50E5D}"/>
                  </a:ext>
                </a:extLst>
              </p:cNvPr>
              <p:cNvSpPr/>
              <p:nvPr/>
            </p:nvSpPr>
            <p:spPr>
              <a:xfrm rot="18900000">
                <a:off x="8719422" y="4313332"/>
                <a:ext cx="289920" cy="368534"/>
              </a:xfrm>
              <a:custGeom>
                <a:avLst/>
                <a:gdLst>
                  <a:gd name="connsiteX0" fmla="*/ 0 w 289919"/>
                  <a:gd name="connsiteY0" fmla="*/ 73707 h 368533"/>
                  <a:gd name="connsiteX1" fmla="*/ 144960 w 289919"/>
                  <a:gd name="connsiteY1" fmla="*/ 73707 h 368533"/>
                  <a:gd name="connsiteX2" fmla="*/ 144960 w 289919"/>
                  <a:gd name="connsiteY2" fmla="*/ 0 h 368533"/>
                  <a:gd name="connsiteX3" fmla="*/ 289919 w 289919"/>
                  <a:gd name="connsiteY3" fmla="*/ 184267 h 368533"/>
                  <a:gd name="connsiteX4" fmla="*/ 144960 w 289919"/>
                  <a:gd name="connsiteY4" fmla="*/ 368533 h 368533"/>
                  <a:gd name="connsiteX5" fmla="*/ 144960 w 289919"/>
                  <a:gd name="connsiteY5" fmla="*/ 294826 h 368533"/>
                  <a:gd name="connsiteX6" fmla="*/ 0 w 289919"/>
                  <a:gd name="connsiteY6" fmla="*/ 294826 h 368533"/>
                  <a:gd name="connsiteX7" fmla="*/ 0 w 289919"/>
                  <a:gd name="connsiteY7" fmla="*/ 73707 h 3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919" h="368533">
                    <a:moveTo>
                      <a:pt x="289919" y="294826"/>
                    </a:moveTo>
                    <a:lnTo>
                      <a:pt x="144959" y="294826"/>
                    </a:lnTo>
                    <a:lnTo>
                      <a:pt x="144959" y="368533"/>
                    </a:lnTo>
                    <a:lnTo>
                      <a:pt x="0" y="184266"/>
                    </a:lnTo>
                    <a:lnTo>
                      <a:pt x="144959" y="0"/>
                    </a:lnTo>
                    <a:lnTo>
                      <a:pt x="144959" y="73707"/>
                    </a:lnTo>
                    <a:lnTo>
                      <a:pt x="289919" y="73707"/>
                    </a:lnTo>
                    <a:lnTo>
                      <a:pt x="289919" y="2948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6976" tIns="73707" rIns="0" bIns="73707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CA" sz="1200" kern="1200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70FE59-4152-4706-A612-03CB650C2461}"/>
                  </a:ext>
                </a:extLst>
              </p:cNvPr>
              <p:cNvSpPr/>
              <p:nvPr/>
            </p:nvSpPr>
            <p:spPr>
              <a:xfrm>
                <a:off x="7700701" y="4477522"/>
                <a:ext cx="1170530" cy="1151316"/>
              </a:xfrm>
              <a:custGeom>
                <a:avLst/>
                <a:gdLst>
                  <a:gd name="connsiteX0" fmla="*/ 0 w 1091950"/>
                  <a:gd name="connsiteY0" fmla="*/ 545975 h 1091950"/>
                  <a:gd name="connsiteX1" fmla="*/ 545975 w 1091950"/>
                  <a:gd name="connsiteY1" fmla="*/ 0 h 1091950"/>
                  <a:gd name="connsiteX2" fmla="*/ 1091950 w 1091950"/>
                  <a:gd name="connsiteY2" fmla="*/ 545975 h 1091950"/>
                  <a:gd name="connsiteX3" fmla="*/ 545975 w 1091950"/>
                  <a:gd name="connsiteY3" fmla="*/ 1091950 h 1091950"/>
                  <a:gd name="connsiteX4" fmla="*/ 0 w 1091950"/>
                  <a:gd name="connsiteY4" fmla="*/ 545975 h 109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950" h="1091950">
                    <a:moveTo>
                      <a:pt x="0" y="545975"/>
                    </a:moveTo>
                    <a:cubicBezTo>
                      <a:pt x="0" y="244441"/>
                      <a:pt x="244441" y="0"/>
                      <a:pt x="545975" y="0"/>
                    </a:cubicBezTo>
                    <a:cubicBezTo>
                      <a:pt x="847509" y="0"/>
                      <a:pt x="1091950" y="244441"/>
                      <a:pt x="1091950" y="545975"/>
                    </a:cubicBezTo>
                    <a:cubicBezTo>
                      <a:pt x="1091950" y="847509"/>
                      <a:pt x="847509" y="1091950"/>
                      <a:pt x="545975" y="1091950"/>
                    </a:cubicBezTo>
                    <a:cubicBezTo>
                      <a:pt x="244441" y="1091950"/>
                      <a:pt x="0" y="847509"/>
                      <a:pt x="0" y="5459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78962" tIns="178962" rIns="178962" bIns="178962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Operate</a:t>
                </a: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531012D-F3FA-40C9-87F8-7F51526D8892}"/>
                  </a:ext>
                </a:extLst>
              </p:cNvPr>
              <p:cNvSpPr/>
              <p:nvPr/>
            </p:nvSpPr>
            <p:spPr>
              <a:xfrm rot="24300000">
                <a:off x="7560497" y="4324936"/>
                <a:ext cx="289919" cy="368534"/>
              </a:xfrm>
              <a:custGeom>
                <a:avLst/>
                <a:gdLst>
                  <a:gd name="connsiteX0" fmla="*/ 0 w 289919"/>
                  <a:gd name="connsiteY0" fmla="*/ 73707 h 368533"/>
                  <a:gd name="connsiteX1" fmla="*/ 144960 w 289919"/>
                  <a:gd name="connsiteY1" fmla="*/ 73707 h 368533"/>
                  <a:gd name="connsiteX2" fmla="*/ 144960 w 289919"/>
                  <a:gd name="connsiteY2" fmla="*/ 0 h 368533"/>
                  <a:gd name="connsiteX3" fmla="*/ 289919 w 289919"/>
                  <a:gd name="connsiteY3" fmla="*/ 184267 h 368533"/>
                  <a:gd name="connsiteX4" fmla="*/ 144960 w 289919"/>
                  <a:gd name="connsiteY4" fmla="*/ 368533 h 368533"/>
                  <a:gd name="connsiteX5" fmla="*/ 144960 w 289919"/>
                  <a:gd name="connsiteY5" fmla="*/ 294826 h 368533"/>
                  <a:gd name="connsiteX6" fmla="*/ 0 w 289919"/>
                  <a:gd name="connsiteY6" fmla="*/ 294826 h 368533"/>
                  <a:gd name="connsiteX7" fmla="*/ 0 w 289919"/>
                  <a:gd name="connsiteY7" fmla="*/ 73707 h 3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919" h="368533">
                    <a:moveTo>
                      <a:pt x="289919" y="294826"/>
                    </a:moveTo>
                    <a:lnTo>
                      <a:pt x="144959" y="294826"/>
                    </a:lnTo>
                    <a:lnTo>
                      <a:pt x="144959" y="368533"/>
                    </a:lnTo>
                    <a:lnTo>
                      <a:pt x="0" y="184266"/>
                    </a:lnTo>
                    <a:lnTo>
                      <a:pt x="144959" y="0"/>
                    </a:lnTo>
                    <a:lnTo>
                      <a:pt x="144959" y="73707"/>
                    </a:lnTo>
                    <a:lnTo>
                      <a:pt x="289919" y="73707"/>
                    </a:lnTo>
                    <a:lnTo>
                      <a:pt x="289919" y="2948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6976" tIns="73707" rIns="-1" bIns="73707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CA" sz="1200" kern="1200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18A9953-D171-476A-89F9-EC864874249B}"/>
                  </a:ext>
                </a:extLst>
              </p:cNvPr>
              <p:cNvSpPr/>
              <p:nvPr/>
            </p:nvSpPr>
            <p:spPr>
              <a:xfrm>
                <a:off x="6574216" y="3377963"/>
                <a:ext cx="1091950" cy="1091950"/>
              </a:xfrm>
              <a:custGeom>
                <a:avLst/>
                <a:gdLst>
                  <a:gd name="connsiteX0" fmla="*/ 0 w 1091950"/>
                  <a:gd name="connsiteY0" fmla="*/ 545975 h 1091950"/>
                  <a:gd name="connsiteX1" fmla="*/ 545975 w 1091950"/>
                  <a:gd name="connsiteY1" fmla="*/ 0 h 1091950"/>
                  <a:gd name="connsiteX2" fmla="*/ 1091950 w 1091950"/>
                  <a:gd name="connsiteY2" fmla="*/ 545975 h 1091950"/>
                  <a:gd name="connsiteX3" fmla="*/ 545975 w 1091950"/>
                  <a:gd name="connsiteY3" fmla="*/ 1091950 h 1091950"/>
                  <a:gd name="connsiteX4" fmla="*/ 0 w 1091950"/>
                  <a:gd name="connsiteY4" fmla="*/ 545975 h 109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950" h="1091950">
                    <a:moveTo>
                      <a:pt x="0" y="545975"/>
                    </a:moveTo>
                    <a:cubicBezTo>
                      <a:pt x="0" y="244441"/>
                      <a:pt x="244441" y="0"/>
                      <a:pt x="545975" y="0"/>
                    </a:cubicBezTo>
                    <a:cubicBezTo>
                      <a:pt x="847509" y="0"/>
                      <a:pt x="1091950" y="244441"/>
                      <a:pt x="1091950" y="545975"/>
                    </a:cubicBezTo>
                    <a:cubicBezTo>
                      <a:pt x="1091950" y="847509"/>
                      <a:pt x="847509" y="1091950"/>
                      <a:pt x="545975" y="1091950"/>
                    </a:cubicBezTo>
                    <a:cubicBezTo>
                      <a:pt x="244441" y="1091950"/>
                      <a:pt x="0" y="847509"/>
                      <a:pt x="0" y="5459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78962" tIns="178962" rIns="178962" bIns="178962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Analyze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EE1F550-59C4-4E66-BA98-1EB9C322ABD4}"/>
                  </a:ext>
                </a:extLst>
              </p:cNvPr>
              <p:cNvSpPr/>
              <p:nvPr/>
            </p:nvSpPr>
            <p:spPr>
              <a:xfrm rot="18900000">
                <a:off x="7548893" y="3166011"/>
                <a:ext cx="289919" cy="368533"/>
              </a:xfrm>
              <a:custGeom>
                <a:avLst/>
                <a:gdLst>
                  <a:gd name="connsiteX0" fmla="*/ 0 w 289919"/>
                  <a:gd name="connsiteY0" fmla="*/ 73707 h 368533"/>
                  <a:gd name="connsiteX1" fmla="*/ 144960 w 289919"/>
                  <a:gd name="connsiteY1" fmla="*/ 73707 h 368533"/>
                  <a:gd name="connsiteX2" fmla="*/ 144960 w 289919"/>
                  <a:gd name="connsiteY2" fmla="*/ 0 h 368533"/>
                  <a:gd name="connsiteX3" fmla="*/ 289919 w 289919"/>
                  <a:gd name="connsiteY3" fmla="*/ 184267 h 368533"/>
                  <a:gd name="connsiteX4" fmla="*/ 144960 w 289919"/>
                  <a:gd name="connsiteY4" fmla="*/ 368533 h 368533"/>
                  <a:gd name="connsiteX5" fmla="*/ 144960 w 289919"/>
                  <a:gd name="connsiteY5" fmla="*/ 294826 h 368533"/>
                  <a:gd name="connsiteX6" fmla="*/ 0 w 289919"/>
                  <a:gd name="connsiteY6" fmla="*/ 294826 h 368533"/>
                  <a:gd name="connsiteX7" fmla="*/ 0 w 289919"/>
                  <a:gd name="connsiteY7" fmla="*/ 73707 h 3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919" h="368533">
                    <a:moveTo>
                      <a:pt x="0" y="73707"/>
                    </a:moveTo>
                    <a:lnTo>
                      <a:pt x="144960" y="73707"/>
                    </a:lnTo>
                    <a:lnTo>
                      <a:pt x="144960" y="0"/>
                    </a:lnTo>
                    <a:lnTo>
                      <a:pt x="289919" y="184267"/>
                    </a:lnTo>
                    <a:lnTo>
                      <a:pt x="144960" y="368533"/>
                    </a:lnTo>
                    <a:lnTo>
                      <a:pt x="144960" y="294826"/>
                    </a:lnTo>
                    <a:lnTo>
                      <a:pt x="0" y="294826"/>
                    </a:lnTo>
                    <a:lnTo>
                      <a:pt x="0" y="737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-1" tIns="73707" rIns="86976" bIns="73706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CA" sz="1200" kern="12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94FB36-A409-4DF0-8277-9C8A7BF9ED3F}"/>
                </a:ext>
              </a:extLst>
            </p:cNvPr>
            <p:cNvGrpSpPr/>
            <p:nvPr/>
          </p:nvGrpSpPr>
          <p:grpSpPr>
            <a:xfrm>
              <a:off x="6863785" y="4089075"/>
              <a:ext cx="497912" cy="315518"/>
              <a:chOff x="2803130" y="3554661"/>
              <a:chExt cx="593124" cy="37585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4758A74-E3E9-4BA5-8477-EB5F33D2C34B}"/>
                  </a:ext>
                </a:extLst>
              </p:cNvPr>
              <p:cNvSpPr/>
              <p:nvPr/>
            </p:nvSpPr>
            <p:spPr>
              <a:xfrm>
                <a:off x="2803130" y="3657085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50800" dir="5400000" algn="ctr" rotWithShape="0">
                  <a:srgbClr val="000000">
                    <a:alpha val="2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43" name="Curved Down Arrow 20">
                <a:extLst>
                  <a:ext uri="{FF2B5EF4-FFF2-40B4-BE49-F238E27FC236}">
                    <a16:creationId xmlns:a16="http://schemas.microsoft.com/office/drawing/2014/main" id="{BEB89315-D248-4AF5-9D94-D75E3E47BB19}"/>
                  </a:ext>
                </a:extLst>
              </p:cNvPr>
              <p:cNvSpPr/>
              <p:nvPr/>
            </p:nvSpPr>
            <p:spPr>
              <a:xfrm>
                <a:off x="2897865" y="3554661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Curved Down Arrow 21">
                <a:extLst>
                  <a:ext uri="{FF2B5EF4-FFF2-40B4-BE49-F238E27FC236}">
                    <a16:creationId xmlns:a16="http://schemas.microsoft.com/office/drawing/2014/main" id="{3F1DC936-47F4-4731-9C23-C1D4DBA76547}"/>
                  </a:ext>
                </a:extLst>
              </p:cNvPr>
              <p:cNvSpPr/>
              <p:nvPr/>
            </p:nvSpPr>
            <p:spPr>
              <a:xfrm rot="10800000">
                <a:off x="2897865" y="3815183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77477F5-1619-4FC9-803F-9CC5F21A7CF6}"/>
                </a:ext>
              </a:extLst>
            </p:cNvPr>
            <p:cNvGrpSpPr/>
            <p:nvPr/>
          </p:nvGrpSpPr>
          <p:grpSpPr>
            <a:xfrm>
              <a:off x="8038805" y="2922115"/>
              <a:ext cx="497912" cy="315518"/>
              <a:chOff x="2803130" y="3554661"/>
              <a:chExt cx="593124" cy="37585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A8D23DD-C957-45A9-AB0C-459F3FC3B853}"/>
                  </a:ext>
                </a:extLst>
              </p:cNvPr>
              <p:cNvSpPr/>
              <p:nvPr/>
            </p:nvSpPr>
            <p:spPr>
              <a:xfrm>
                <a:off x="2803130" y="3657085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dist="50800" dir="5400000" sx="120000" sy="12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40" name="Curved Down Arrow 17">
                <a:extLst>
                  <a:ext uri="{FF2B5EF4-FFF2-40B4-BE49-F238E27FC236}">
                    <a16:creationId xmlns:a16="http://schemas.microsoft.com/office/drawing/2014/main" id="{4B2C0C84-24B1-444B-BC39-55B2B36A75CE}"/>
                  </a:ext>
                </a:extLst>
              </p:cNvPr>
              <p:cNvSpPr/>
              <p:nvPr/>
            </p:nvSpPr>
            <p:spPr>
              <a:xfrm>
                <a:off x="2897865" y="3554661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urved Down Arrow 18">
                <a:extLst>
                  <a:ext uri="{FF2B5EF4-FFF2-40B4-BE49-F238E27FC236}">
                    <a16:creationId xmlns:a16="http://schemas.microsoft.com/office/drawing/2014/main" id="{BF514D7C-61C2-41CF-9466-1D83F7BFEB18}"/>
                  </a:ext>
                </a:extLst>
              </p:cNvPr>
              <p:cNvSpPr/>
              <p:nvPr/>
            </p:nvSpPr>
            <p:spPr>
              <a:xfrm rot="10800000">
                <a:off x="2897865" y="3815183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F4AA093-FF3D-4E49-A846-05474A022B5C}"/>
                </a:ext>
              </a:extLst>
            </p:cNvPr>
            <p:cNvGrpSpPr/>
            <p:nvPr/>
          </p:nvGrpSpPr>
          <p:grpSpPr>
            <a:xfrm>
              <a:off x="9191841" y="4089074"/>
              <a:ext cx="497912" cy="315518"/>
              <a:chOff x="2803130" y="3554661"/>
              <a:chExt cx="593124" cy="37585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18850DA-D6A4-483C-9370-842A133E813A}"/>
                  </a:ext>
                </a:extLst>
              </p:cNvPr>
              <p:cNvSpPr/>
              <p:nvPr/>
            </p:nvSpPr>
            <p:spPr>
              <a:xfrm>
                <a:off x="2803130" y="3657085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50800" dir="5400000" algn="ctr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37" name="Curved Down Arrow 14">
                <a:extLst>
                  <a:ext uri="{FF2B5EF4-FFF2-40B4-BE49-F238E27FC236}">
                    <a16:creationId xmlns:a16="http://schemas.microsoft.com/office/drawing/2014/main" id="{634F75FB-F3F9-4A4E-80FC-E3411DEC46DD}"/>
                  </a:ext>
                </a:extLst>
              </p:cNvPr>
              <p:cNvSpPr/>
              <p:nvPr/>
            </p:nvSpPr>
            <p:spPr>
              <a:xfrm>
                <a:off x="2897865" y="3554661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Curved Down Arrow 15">
                <a:extLst>
                  <a:ext uri="{FF2B5EF4-FFF2-40B4-BE49-F238E27FC236}">
                    <a16:creationId xmlns:a16="http://schemas.microsoft.com/office/drawing/2014/main" id="{238E69EE-0609-40E4-901C-0148CA1D14D5}"/>
                  </a:ext>
                </a:extLst>
              </p:cNvPr>
              <p:cNvSpPr/>
              <p:nvPr/>
            </p:nvSpPr>
            <p:spPr>
              <a:xfrm rot="10800000">
                <a:off x="2897865" y="3815183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F88FFF-963D-4528-9831-3E220F1C7246}"/>
                </a:ext>
              </a:extLst>
            </p:cNvPr>
            <p:cNvGrpSpPr/>
            <p:nvPr/>
          </p:nvGrpSpPr>
          <p:grpSpPr>
            <a:xfrm>
              <a:off x="8022858" y="5260405"/>
              <a:ext cx="497912" cy="315518"/>
              <a:chOff x="2803130" y="3554661"/>
              <a:chExt cx="593124" cy="37585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0071D1A-49C7-4F6D-8B6A-79409E7E4D67}"/>
                  </a:ext>
                </a:extLst>
              </p:cNvPr>
              <p:cNvSpPr/>
              <p:nvPr/>
            </p:nvSpPr>
            <p:spPr>
              <a:xfrm>
                <a:off x="2803130" y="3657085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dist="50800" dir="5400000" algn="ctr" rotWithShape="0">
                  <a:srgbClr val="000000">
                    <a:alpha val="3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34" name="Curved Down Arrow 11">
                <a:extLst>
                  <a:ext uri="{FF2B5EF4-FFF2-40B4-BE49-F238E27FC236}">
                    <a16:creationId xmlns:a16="http://schemas.microsoft.com/office/drawing/2014/main" id="{2029D199-6913-48C4-93EF-050E4DEF1E8F}"/>
                  </a:ext>
                </a:extLst>
              </p:cNvPr>
              <p:cNvSpPr/>
              <p:nvPr/>
            </p:nvSpPr>
            <p:spPr>
              <a:xfrm>
                <a:off x="2897865" y="3554661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urved Down Arrow 12">
                <a:extLst>
                  <a:ext uri="{FF2B5EF4-FFF2-40B4-BE49-F238E27FC236}">
                    <a16:creationId xmlns:a16="http://schemas.microsoft.com/office/drawing/2014/main" id="{0DDAF909-A592-4AF6-9A1B-A31AEA21FB9D}"/>
                  </a:ext>
                </a:extLst>
              </p:cNvPr>
              <p:cNvSpPr/>
              <p:nvPr/>
            </p:nvSpPr>
            <p:spPr>
              <a:xfrm rot="10800000">
                <a:off x="2897865" y="3815183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C71EBE-4A32-4B91-BC59-61F6BBB8185D}"/>
                </a:ext>
              </a:extLst>
            </p:cNvPr>
            <p:cNvGrpSpPr/>
            <p:nvPr/>
          </p:nvGrpSpPr>
          <p:grpSpPr>
            <a:xfrm>
              <a:off x="4746047" y="2201875"/>
              <a:ext cx="1091950" cy="1091950"/>
              <a:chOff x="2397621" y="1081"/>
              <a:chExt cx="1300757" cy="1300757"/>
            </a:xfrm>
            <a:scene3d>
              <a:camera prst="orthographicFront"/>
              <a:lightRig rig="flat" dir="t"/>
            </a:scene3d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8452C89-E95B-46C8-A369-FA49EAE3D497}"/>
                  </a:ext>
                </a:extLst>
              </p:cNvPr>
              <p:cNvSpPr/>
              <p:nvPr/>
            </p:nvSpPr>
            <p:spPr>
              <a:xfrm>
                <a:off x="2397621" y="1081"/>
                <a:ext cx="1300757" cy="13007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dist="50800" dir="5400000" algn="ctr" rotWithShape="0">
                  <a:srgbClr val="000000">
                    <a:alpha val="33000"/>
                  </a:srgbClr>
                </a:outerShdw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5" name="Oval 4">
                <a:extLst>
                  <a:ext uri="{FF2B5EF4-FFF2-40B4-BE49-F238E27FC236}">
                    <a16:creationId xmlns:a16="http://schemas.microsoft.com/office/drawing/2014/main" id="{2BEC5D16-E98F-4ADC-9BC9-AE538C7AC63D}"/>
                  </a:ext>
                </a:extLst>
              </p:cNvPr>
              <p:cNvSpPr/>
              <p:nvPr/>
            </p:nvSpPr>
            <p:spPr>
              <a:xfrm>
                <a:off x="2588112" y="191572"/>
                <a:ext cx="919775" cy="9197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Intake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3B19D3-413E-4E85-8143-86643139927F}"/>
                </a:ext>
              </a:extLst>
            </p:cNvPr>
            <p:cNvGrpSpPr/>
            <p:nvPr/>
          </p:nvGrpSpPr>
          <p:grpSpPr>
            <a:xfrm>
              <a:off x="5043067" y="2899733"/>
              <a:ext cx="497911" cy="315517"/>
              <a:chOff x="2803130" y="3554661"/>
              <a:chExt cx="593124" cy="37585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DE57A3-BB6F-45A4-A814-35200F8B5802}"/>
                  </a:ext>
                </a:extLst>
              </p:cNvPr>
              <p:cNvSpPr/>
              <p:nvPr/>
            </p:nvSpPr>
            <p:spPr>
              <a:xfrm>
                <a:off x="2803130" y="3657085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50800" dir="5400000" algn="ctr" rotWithShape="0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22" name="Curved Down Arrow 27">
                <a:extLst>
                  <a:ext uri="{FF2B5EF4-FFF2-40B4-BE49-F238E27FC236}">
                    <a16:creationId xmlns:a16="http://schemas.microsoft.com/office/drawing/2014/main" id="{442B7A74-5EA1-4FA6-B6D0-2490E8BAF7E4}"/>
                  </a:ext>
                </a:extLst>
              </p:cNvPr>
              <p:cNvSpPr/>
              <p:nvPr/>
            </p:nvSpPr>
            <p:spPr>
              <a:xfrm>
                <a:off x="2897865" y="3554661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urved Down Arrow 28">
                <a:extLst>
                  <a:ext uri="{FF2B5EF4-FFF2-40B4-BE49-F238E27FC236}">
                    <a16:creationId xmlns:a16="http://schemas.microsoft.com/office/drawing/2014/main" id="{7816980A-AE0F-4B86-8FCE-823F69F94478}"/>
                  </a:ext>
                </a:extLst>
              </p:cNvPr>
              <p:cNvSpPr/>
              <p:nvPr/>
            </p:nvSpPr>
            <p:spPr>
              <a:xfrm rot="10800000">
                <a:off x="2897865" y="3815183"/>
                <a:ext cx="403654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3E24CB-5C85-4473-ACE5-89FD08E54101}"/>
                </a:ext>
              </a:extLst>
            </p:cNvPr>
            <p:cNvGrpSpPr/>
            <p:nvPr/>
          </p:nvGrpSpPr>
          <p:grpSpPr>
            <a:xfrm>
              <a:off x="10687911" y="4544079"/>
              <a:ext cx="1091950" cy="1091950"/>
              <a:chOff x="2168622" y="1081"/>
              <a:chExt cx="1300757" cy="1300757"/>
            </a:xfrm>
            <a:scene3d>
              <a:camera prst="orthographicFront"/>
              <a:lightRig rig="flat" dir="t"/>
            </a:scene3d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BE5D22F-EB7D-4E6A-9BCD-BF61295F4802}"/>
                  </a:ext>
                </a:extLst>
              </p:cNvPr>
              <p:cNvSpPr/>
              <p:nvPr/>
            </p:nvSpPr>
            <p:spPr>
              <a:xfrm>
                <a:off x="2168622" y="1081"/>
                <a:ext cx="1300757" cy="13007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0" dist="50800" dir="5400000" algn="ctr" rotWithShape="0">
                  <a:srgbClr val="000000">
                    <a:alpha val="22000"/>
                  </a:srgbClr>
                </a:outerShdw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84C8E583-6456-4436-9479-7484964F9BBD}"/>
                  </a:ext>
                </a:extLst>
              </p:cNvPr>
              <p:cNvSpPr/>
              <p:nvPr/>
            </p:nvSpPr>
            <p:spPr>
              <a:xfrm>
                <a:off x="2359113" y="191572"/>
                <a:ext cx="919775" cy="9197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CA" sz="1500" kern="1200" dirty="0">
                    <a:solidFill>
                      <a:srgbClr val="4B4B4B"/>
                    </a:solidFill>
                    <a:latin typeface="Montserrat Light" pitchFamily="2" charset="77"/>
                  </a:rPr>
                  <a:t>Retire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2C5504-FE67-45F2-8FB3-CFB6F2FFB445}"/>
                </a:ext>
              </a:extLst>
            </p:cNvPr>
            <p:cNvGrpSpPr/>
            <p:nvPr/>
          </p:nvGrpSpPr>
          <p:grpSpPr>
            <a:xfrm>
              <a:off x="10984931" y="5248907"/>
              <a:ext cx="497911" cy="315517"/>
              <a:chOff x="2574130" y="3554661"/>
              <a:chExt cx="593124" cy="3758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404AEE9-1EA7-4436-AC62-AE16203F661E}"/>
                  </a:ext>
                </a:extLst>
              </p:cNvPr>
              <p:cNvSpPr/>
              <p:nvPr/>
            </p:nvSpPr>
            <p:spPr>
              <a:xfrm>
                <a:off x="2574130" y="3657084"/>
                <a:ext cx="593124" cy="1929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800" dirty="0">
                    <a:solidFill>
                      <a:schemeClr val="tx1"/>
                    </a:solidFill>
                  </a:rPr>
                  <a:t>Test</a:t>
                </a:r>
              </a:p>
            </p:txBody>
          </p:sp>
          <p:sp>
            <p:nvSpPr>
              <p:cNvPr id="15" name="Curved Down Arrow 34">
                <a:extLst>
                  <a:ext uri="{FF2B5EF4-FFF2-40B4-BE49-F238E27FC236}">
                    <a16:creationId xmlns:a16="http://schemas.microsoft.com/office/drawing/2014/main" id="{C28910A7-A133-4D5F-93A0-4B743FA89364}"/>
                  </a:ext>
                </a:extLst>
              </p:cNvPr>
              <p:cNvSpPr/>
              <p:nvPr/>
            </p:nvSpPr>
            <p:spPr>
              <a:xfrm>
                <a:off x="2668865" y="3554661"/>
                <a:ext cx="403653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rved Down Arrow 35">
                <a:extLst>
                  <a:ext uri="{FF2B5EF4-FFF2-40B4-BE49-F238E27FC236}">
                    <a16:creationId xmlns:a16="http://schemas.microsoft.com/office/drawing/2014/main" id="{64E1632F-A983-4DA2-8562-80FE93805F23}"/>
                  </a:ext>
                </a:extLst>
              </p:cNvPr>
              <p:cNvSpPr/>
              <p:nvPr/>
            </p:nvSpPr>
            <p:spPr>
              <a:xfrm rot="10800000">
                <a:off x="2668865" y="3815183"/>
                <a:ext cx="403653" cy="115330"/>
              </a:xfrm>
              <a:prstGeom prst="curvedDownArrow">
                <a:avLst/>
              </a:prstGeom>
              <a:solidFill>
                <a:srgbClr val="F6C333"/>
              </a:solidFill>
              <a:ln>
                <a:solidFill>
                  <a:srgbClr val="F6C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Bent-Up Arrow 36">
              <a:extLst>
                <a:ext uri="{FF2B5EF4-FFF2-40B4-BE49-F238E27FC236}">
                  <a16:creationId xmlns:a16="http://schemas.microsoft.com/office/drawing/2014/main" id="{04A13626-B687-4023-9ACA-D6DD4A07A219}"/>
                </a:ext>
              </a:extLst>
            </p:cNvPr>
            <p:cNvSpPr/>
            <p:nvPr/>
          </p:nvSpPr>
          <p:spPr>
            <a:xfrm rot="5400000">
              <a:off x="5377644" y="3266690"/>
              <a:ext cx="813487" cy="1091950"/>
            </a:xfrm>
            <a:prstGeom prst="bentUpArrow">
              <a:avLst>
                <a:gd name="adj1" fmla="val 16603"/>
                <a:gd name="adj2" fmla="val 25000"/>
                <a:gd name="adj3" fmla="val 25000"/>
              </a:avLst>
            </a:prstGeom>
            <a:solidFill>
              <a:srgbClr val="BFBFBF"/>
            </a:solidFill>
            <a:ln w="22225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Right Arrow 37">
              <a:extLst>
                <a:ext uri="{FF2B5EF4-FFF2-40B4-BE49-F238E27FC236}">
                  <a16:creationId xmlns:a16="http://schemas.microsoft.com/office/drawing/2014/main" id="{8CDF4D3C-37C3-4E7A-BED7-14BC3F03C81E}"/>
                </a:ext>
              </a:extLst>
            </p:cNvPr>
            <p:cNvSpPr/>
            <p:nvPr/>
          </p:nvSpPr>
          <p:spPr>
            <a:xfrm>
              <a:off x="8921753" y="4977534"/>
              <a:ext cx="1661899" cy="225040"/>
            </a:xfrm>
            <a:prstGeom prst="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68DE96C-EC35-4777-9CC7-9E9D27526F0C}"/>
              </a:ext>
            </a:extLst>
          </p:cNvPr>
          <p:cNvSpPr txBox="1"/>
          <p:nvPr/>
        </p:nvSpPr>
        <p:spPr>
          <a:xfrm>
            <a:off x="7747042" y="4079718"/>
            <a:ext cx="10866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000" dirty="0">
                <a:latin typeface="Montserrat Light" pitchFamily="2" charset="77"/>
              </a:rPr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334285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7B5D301E-2EBB-EF49-91E0-C851146984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-142" r="14478" b="142"/>
          <a:stretch/>
        </p:blipFill>
        <p:spPr>
          <a:xfrm>
            <a:off x="-48638" y="0"/>
            <a:ext cx="4596826" cy="685799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6A2C9-DFB2-304C-BA53-08E0F934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0931-9793-024D-95B7-D3A625D7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35552A91-DF78-3E4A-9382-A746B50101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42845" y="2154509"/>
            <a:ext cx="6467892" cy="37855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Review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Review the value delivery process definitions on the back of the Application Strategy Bingo Card. Make any necessary adjustments.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Question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For each value delivery process and IT initiative, ask yourself: </a:t>
            </a:r>
            <a:r>
              <a:rPr lang="en-US" sz="1600" b="0" i="1" dirty="0">
                <a:latin typeface="Roboto Light" panose="02000000000000000000" pitchFamily="2" charset="0"/>
                <a:ea typeface="Roboto Light" panose="02000000000000000000" pitchFamily="2" charset="0"/>
              </a:rPr>
              <a:t>Does my current effectiveness for this process risk the success of my IT initiatives or negatively impact my business goals?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F6C33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Mark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Mark an “X” or dab on your bingo card if you answered yes to the above question. These marks will indicate your process blockers.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solidFill>
                <a:srgbClr val="4B4B4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Discuss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Discuss the most pressing process blocker with your group.</a:t>
            </a:r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3C6105D-0C56-5946-B838-47C7670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845" y="311225"/>
            <a:ext cx="6740608" cy="831706"/>
          </a:xfrm>
        </p:spPr>
        <p:txBody>
          <a:bodyPr/>
          <a:lstStyle/>
          <a:p>
            <a: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  <a:t>Activity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Identify your value delivery process blockers</a:t>
            </a:r>
          </a:p>
        </p:txBody>
      </p:sp>
    </p:spTree>
    <p:extLst>
      <p:ext uri="{BB962C8B-B14F-4D97-AF65-F5344CB8AC3E}">
        <p14:creationId xmlns:p14="http://schemas.microsoft.com/office/powerpoint/2010/main" val="254277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091963"/>
              </p:ext>
            </p:extLst>
          </p:nvPr>
        </p:nvGraphicFramePr>
        <p:xfrm>
          <a:off x="509286" y="1048537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Maint.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4044462" y="2008792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47593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51077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51076" y="203235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1075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45666" y="293773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45665" y="20263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45664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76550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7B71C-89C8-4C3D-9A28-AF1A9FDBD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323362"/>
            <a:ext cx="4879848" cy="40180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Application Strategy Bingo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F3C2346-9411-4A28-9F92-309977536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178169"/>
              </p:ext>
            </p:extLst>
          </p:nvPr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Driver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76B7"/>
                          </a:solidFill>
                          <a:effectLst/>
                          <a:uLnTx/>
                          <a:uFillTx/>
                          <a:latin typeface="Ink Free" panose="03080402000500000000" pitchFamily="66" charset="0"/>
                          <a:ea typeface="Roboto" panose="02000000000000000000" pitchFamily="2" charset="0"/>
                          <a:cs typeface="+mn-cs"/>
                        </a:rPr>
                        <a:t>Increase Throughput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44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7B5D301E-2EBB-EF49-91E0-C851146984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2" y="21213"/>
            <a:ext cx="4548188" cy="6815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0931-9793-024D-95B7-D3A625D7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35552A91-DF78-3E4A-9382-A746B50101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6763" y="2186592"/>
            <a:ext cx="6083217" cy="36427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Review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Review your completed Application Strategy Bingo Card. Look at your marks under the Application Capabilities and Value Delivery Process columns of your bingo card.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2576B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Identify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Identify any blockers that span across multiple initiatives. These blockers are your application initiatives. Otherwise, your blockers should be addressed within your IT initiatives.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Prioritize and Discuss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Mark the most important applications that appear to be priorities. Discuss the implications with your group.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3C6105D-0C56-5946-B838-47C7670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43309"/>
            <a:ext cx="6275721" cy="831706"/>
          </a:xfrm>
        </p:spPr>
        <p:txBody>
          <a:bodyPr/>
          <a:lstStyle/>
          <a:p>
            <a: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  <a:t>Activity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Prioritize your application initiatives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F3D8A20-D94D-486C-87BD-10924302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/>
          <a:lstStyle/>
          <a:p>
            <a:r>
              <a:rPr lang="en-US" dirty="0"/>
              <a:t>Info-Tech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4240031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24451"/>
              </p:ext>
            </p:extLst>
          </p:nvPr>
        </p:nvGraphicFramePr>
        <p:xfrm>
          <a:off x="509286" y="1048537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Maint.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="1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="1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b="1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="1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="1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b="1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4044462" y="2008792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47593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51077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51076" y="203235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1075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45666" y="293773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45665" y="20263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45664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76550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 flipH="1">
            <a:off x="6962040" y="4484257"/>
            <a:ext cx="1663214" cy="181109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 Strat</a:t>
            </a:r>
          </a:p>
          <a:p>
            <a:pPr algn="ctr"/>
            <a:r>
              <a:rPr lang="en-US" dirty="0"/>
              <a:t>Focus</a:t>
            </a:r>
            <a:endParaRPr lang="en-CA" dirty="0"/>
          </a:p>
        </p:txBody>
      </p:sp>
      <p:sp>
        <p:nvSpPr>
          <p:cNvPr id="17" name="Right Arrow 16"/>
          <p:cNvSpPr/>
          <p:nvPr/>
        </p:nvSpPr>
        <p:spPr>
          <a:xfrm>
            <a:off x="4009289" y="2770715"/>
            <a:ext cx="1427289" cy="9758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Initiative Focus</a:t>
            </a:r>
            <a:endParaRPr lang="en-CA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97317C-A938-4115-BE57-8CA304691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323362"/>
            <a:ext cx="4879848" cy="40180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Application Strategy Bingo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600CB05-576A-461B-B58F-3E56FABD6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22442"/>
              </p:ext>
            </p:extLst>
          </p:nvPr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Goal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76B7"/>
                          </a:solidFill>
                          <a:effectLst/>
                          <a:uLnTx/>
                          <a:uFillTx/>
                          <a:latin typeface="Ink Free" panose="03080402000500000000" pitchFamily="66" charset="0"/>
                          <a:ea typeface="Roboto" panose="02000000000000000000" pitchFamily="2" charset="0"/>
                          <a:cs typeface="+mn-cs"/>
                        </a:rPr>
                        <a:t>Increase Throughput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4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C9E2EF52-DAF4-4647-9AAE-FDE650CBFED1}"/>
              </a:ext>
            </a:extLst>
          </p:cNvPr>
          <p:cNvSpPr/>
          <p:nvPr/>
        </p:nvSpPr>
        <p:spPr>
          <a:xfrm>
            <a:off x="9928224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B7F4E7-E4D4-2643-B25C-841FFDEA2292}"/>
              </a:ext>
            </a:extLst>
          </p:cNvPr>
          <p:cNvSpPr/>
          <p:nvPr/>
        </p:nvSpPr>
        <p:spPr>
          <a:xfrm>
            <a:off x="6981029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726E37-E127-2D44-8679-5012987A0BC1}"/>
              </a:ext>
            </a:extLst>
          </p:cNvPr>
          <p:cNvSpPr/>
          <p:nvPr/>
        </p:nvSpPr>
        <p:spPr>
          <a:xfrm>
            <a:off x="4150511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0639-8F30-7A43-831B-0B62EABE4339}"/>
              </a:ext>
            </a:extLst>
          </p:cNvPr>
          <p:cNvSpPr/>
          <p:nvPr/>
        </p:nvSpPr>
        <p:spPr>
          <a:xfrm>
            <a:off x="1379975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73EA1D-D6D8-994A-B246-24463765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0658-9C38-FD40-B9CA-EF04381A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9" name="Content Placeholder 80">
            <a:extLst>
              <a:ext uri="{FF2B5EF4-FFF2-40B4-BE49-F238E27FC236}">
                <a16:creationId xmlns:a16="http://schemas.microsoft.com/office/drawing/2014/main" id="{BD5B3A70-B982-AF40-A3B8-193DC7A134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6178" y="3574762"/>
            <a:ext cx="2880000" cy="927386"/>
          </a:xfrm>
        </p:spPr>
        <p:txBody>
          <a:bodyPr/>
          <a:lstStyle/>
          <a:p>
            <a:r>
              <a:rPr lang="en-US" sz="1600" dirty="0"/>
              <a:t>Driver: Strengthen Innovation</a:t>
            </a:r>
          </a:p>
        </p:txBody>
      </p:sp>
      <p:sp>
        <p:nvSpPr>
          <p:cNvPr id="40" name="Content Placeholder 81">
            <a:extLst>
              <a:ext uri="{FF2B5EF4-FFF2-40B4-BE49-F238E27FC236}">
                <a16:creationId xmlns:a16="http://schemas.microsoft.com/office/drawing/2014/main" id="{278D55E6-7D77-484E-A0E1-A7F076B5AA2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5671" y="4360630"/>
            <a:ext cx="2398003" cy="1821695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IT Strategy </a:t>
            </a:r>
            <a:r>
              <a:rPr lang="en-US" sz="1000" b="1" dirty="0">
                <a:latin typeface="Roboto Black" panose="02000000000000000000" pitchFamily="2" charset="0"/>
                <a:ea typeface="Roboto Black" panose="02000000000000000000" pitchFamily="2" charset="0"/>
              </a:rPr>
              <a:t>(0.69)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Business Value </a:t>
            </a:r>
            <a:r>
              <a:rPr lang="en-US" sz="1000" dirty="0"/>
              <a:t>(0.69)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Measurement </a:t>
            </a:r>
            <a:r>
              <a:rPr lang="en-US" sz="1000" dirty="0"/>
              <a:t>(0.66)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IT Policies </a:t>
            </a:r>
            <a:r>
              <a:rPr lang="en-US" sz="1000" dirty="0"/>
              <a:t>(0.67)</a:t>
            </a:r>
            <a:r>
              <a:rPr lang="en-US" sz="1600" dirty="0"/>
              <a:t> &amp; Stakeholder Relations </a:t>
            </a:r>
            <a:r>
              <a:rPr lang="en-US" sz="1000" dirty="0"/>
              <a:t>(0.67)</a:t>
            </a:r>
          </a:p>
        </p:txBody>
      </p:sp>
      <p:sp>
        <p:nvSpPr>
          <p:cNvPr id="41" name="Content Placeholder 82">
            <a:extLst>
              <a:ext uri="{FF2B5EF4-FFF2-40B4-BE49-F238E27FC236}">
                <a16:creationId xmlns:a16="http://schemas.microsoft.com/office/drawing/2014/main" id="{F9F45F03-D11D-5348-911B-A424366681C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564161" y="3574762"/>
            <a:ext cx="2282094" cy="927386"/>
          </a:xfrm>
        </p:spPr>
        <p:txBody>
          <a:bodyPr/>
          <a:lstStyle/>
          <a:p>
            <a:r>
              <a:rPr lang="en-US" sz="1600" dirty="0"/>
              <a:t>Driver: Increase Application Delivery Throughput</a:t>
            </a:r>
          </a:p>
        </p:txBody>
      </p:sp>
      <p:sp>
        <p:nvSpPr>
          <p:cNvPr id="42" name="Content Placeholder 83">
            <a:extLst>
              <a:ext uri="{FF2B5EF4-FFF2-40B4-BE49-F238E27FC236}">
                <a16:creationId xmlns:a16="http://schemas.microsoft.com/office/drawing/2014/main" id="{EDB70237-950D-4C4E-A56C-358788F8DDF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606184" y="4360630"/>
            <a:ext cx="2198048" cy="2034361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Product Quality </a:t>
            </a:r>
            <a:r>
              <a:rPr lang="en-US" sz="1050" b="1" dirty="0">
                <a:latin typeface="Roboto Black" panose="02000000000000000000" pitchFamily="2" charset="0"/>
                <a:ea typeface="Roboto Black" panose="02000000000000000000" pitchFamily="2" charset="0"/>
              </a:rPr>
              <a:t>(0.86)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Application Maintenance </a:t>
            </a:r>
            <a:r>
              <a:rPr lang="en-US" sz="1050" dirty="0"/>
              <a:t>(0.72)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Application Portfolio Management </a:t>
            </a:r>
            <a:r>
              <a:rPr lang="en-US" sz="1100" dirty="0"/>
              <a:t>(0.61)</a:t>
            </a:r>
          </a:p>
        </p:txBody>
      </p:sp>
      <p:sp>
        <p:nvSpPr>
          <p:cNvPr id="43" name="Content Placeholder 84">
            <a:extLst>
              <a:ext uri="{FF2B5EF4-FFF2-40B4-BE49-F238E27FC236}">
                <a16:creationId xmlns:a16="http://schemas.microsoft.com/office/drawing/2014/main" id="{7E92E92C-C846-5942-8612-C662BA79FAB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168284" y="3574762"/>
            <a:ext cx="2734885" cy="927387"/>
          </a:xfrm>
        </p:spPr>
        <p:txBody>
          <a:bodyPr/>
          <a:lstStyle/>
          <a:p>
            <a:r>
              <a:rPr lang="en-US" sz="1600" dirty="0"/>
              <a:t>Driver: Optimize Application Selection &amp; Implementation</a:t>
            </a:r>
          </a:p>
        </p:txBody>
      </p:sp>
      <p:sp>
        <p:nvSpPr>
          <p:cNvPr id="44" name="Content Placeholder 85">
            <a:extLst>
              <a:ext uri="{FF2B5EF4-FFF2-40B4-BE49-F238E27FC236}">
                <a16:creationId xmlns:a16="http://schemas.microsoft.com/office/drawing/2014/main" id="{6C39E5A6-954C-924B-8ECC-74DC1523910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095726" y="4360630"/>
            <a:ext cx="2880000" cy="2034360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CA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Application Portfolio Management </a:t>
            </a:r>
            <a:r>
              <a:rPr lang="en-CA" sz="1050" b="1" dirty="0">
                <a:latin typeface="Roboto Black" panose="02000000000000000000" pitchFamily="2" charset="0"/>
                <a:ea typeface="Roboto Black" panose="02000000000000000000" pitchFamily="2" charset="0"/>
              </a:rPr>
              <a:t>(0.75)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Requirements Gathering </a:t>
            </a:r>
            <a:r>
              <a:rPr lang="en-US" sz="1050" dirty="0"/>
              <a:t>(0.7)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Release Management </a:t>
            </a:r>
            <a:r>
              <a:rPr lang="en-US" sz="1050" dirty="0"/>
              <a:t>(0.69)</a:t>
            </a:r>
          </a:p>
        </p:txBody>
      </p:sp>
      <p:sp>
        <p:nvSpPr>
          <p:cNvPr id="54" name="Content Placeholder 84">
            <a:extLst>
              <a:ext uri="{FF2B5EF4-FFF2-40B4-BE49-F238E27FC236}">
                <a16:creationId xmlns:a16="http://schemas.microsoft.com/office/drawing/2014/main" id="{7E92E92C-C846-5942-8612-C662BA79FAB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8674" y="3574763"/>
            <a:ext cx="2568495" cy="927387"/>
          </a:xfrm>
        </p:spPr>
        <p:txBody>
          <a:bodyPr/>
          <a:lstStyle/>
          <a:p>
            <a:r>
              <a:rPr lang="en-US" sz="1600" dirty="0"/>
              <a:t>Driver: Increase Data Quality &amp; Accessibility</a:t>
            </a:r>
          </a:p>
        </p:txBody>
      </p:sp>
      <p:sp>
        <p:nvSpPr>
          <p:cNvPr id="55" name="Content Placeholder 85">
            <a:extLst>
              <a:ext uri="{FF2B5EF4-FFF2-40B4-BE49-F238E27FC236}">
                <a16:creationId xmlns:a16="http://schemas.microsoft.com/office/drawing/2014/main" id="{6C39E5A6-954C-924B-8ECC-74DC1523910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163931" y="4360631"/>
            <a:ext cx="2637981" cy="1821694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CA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Data Architecture </a:t>
            </a:r>
            <a:r>
              <a:rPr lang="en-CA" sz="1000" b="1" dirty="0">
                <a:latin typeface="Roboto Black" panose="02000000000000000000" pitchFamily="2" charset="0"/>
                <a:ea typeface="Roboto Black" panose="02000000000000000000" pitchFamily="2" charset="0"/>
              </a:rPr>
              <a:t>(0.81)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Business Intelligence &amp; Reporting </a:t>
            </a:r>
            <a:r>
              <a:rPr lang="en-US" sz="1000" dirty="0"/>
              <a:t>(0.72)</a:t>
            </a:r>
          </a:p>
          <a:p>
            <a:pPr marL="342900" indent="-342900" algn="l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Quality Management </a:t>
            </a:r>
            <a:r>
              <a:rPr lang="en-US" sz="1000" dirty="0"/>
              <a:t>(0.67)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1F96EA3-104C-5843-A82B-827E10CE8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20" y="2368268"/>
            <a:ext cx="789305" cy="7893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45D2B6-2E8B-414D-B5F4-1CC71CD25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67" y="2396079"/>
            <a:ext cx="733683" cy="7336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025254A-1016-2D4E-BF36-CDEABB0FCE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58" y="2390052"/>
            <a:ext cx="745737" cy="7457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0DD62-E734-5F43-87B0-C095B2328C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695" y="2365694"/>
            <a:ext cx="794453" cy="794453"/>
          </a:xfrm>
          <a:prstGeom prst="rect">
            <a:avLst/>
          </a:prstGeom>
        </p:spPr>
      </p:pic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E293AE60-46EC-F54D-95FF-E921F807E1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13184" y="6165791"/>
            <a:ext cx="7240175" cy="381118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en-US" sz="1100" b="0" dirty="0">
                <a:latin typeface="Roboto Light" panose="02000000000000000000" pitchFamily="2" charset="0"/>
                <a:ea typeface="Roboto Light" panose="02000000000000000000" pitchFamily="2" charset="0"/>
              </a:rPr>
              <a:t>Ranking based on the highest correlation between target capability (i.e. goal) and each capability within the Info-Tech Management and Governance Diagnostic, N=1,287. 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09CC7A6A-9121-A245-A1D7-9933584BBFB4}"/>
              </a:ext>
            </a:extLst>
          </p:cNvPr>
          <p:cNvSpPr txBox="1">
            <a:spLocks/>
          </p:cNvSpPr>
          <p:nvPr/>
        </p:nvSpPr>
        <p:spPr>
          <a:xfrm>
            <a:off x="1073728" y="554222"/>
            <a:ext cx="10032076" cy="1074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Focus on the initiatives that directly support your drivers</a:t>
            </a:r>
          </a:p>
        </p:txBody>
      </p:sp>
    </p:spTree>
    <p:extLst>
      <p:ext uri="{BB962C8B-B14F-4D97-AF65-F5344CB8AC3E}">
        <p14:creationId xmlns:p14="http://schemas.microsoft.com/office/powerpoint/2010/main" val="272320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72F02-E15A-8147-AEBF-BDE09EA6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501650"/>
          </a:xfrm>
        </p:spPr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A50D3-2367-3446-9414-6A2DC623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C1825FB-6BFF-9449-A678-7C3694C7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02DAE3F-AF06-2F49-A711-B4E9CEA0FB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43813" y="1546902"/>
            <a:ext cx="4216883" cy="347643"/>
          </a:xfrm>
        </p:spPr>
        <p:txBody>
          <a:bodyPr/>
          <a:lstStyle/>
          <a:p>
            <a:r>
              <a:rPr lang="en-US" sz="2000" dirty="0"/>
              <a:t>Blockers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C21387AC-25DB-4449-A15E-01C16D7AA5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43813" y="1945477"/>
            <a:ext cx="3869313" cy="755604"/>
          </a:xfrm>
        </p:spPr>
        <p:txBody>
          <a:bodyPr/>
          <a:lstStyle/>
          <a:p>
            <a:r>
              <a:rPr lang="en-US" sz="1600" dirty="0"/>
              <a:t>Applications capability and delivery challenges to your IT initiatives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B66C8AA-EBF9-1E43-8B9D-4B771CE0992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sz="2000" dirty="0"/>
              <a:t>Initiatives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840DC573-EC17-2344-B525-CEA392D4D6E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43813" y="3591397"/>
            <a:ext cx="3024187" cy="755604"/>
          </a:xfrm>
        </p:spPr>
        <p:txBody>
          <a:bodyPr/>
          <a:lstStyle/>
          <a:p>
            <a:r>
              <a:rPr lang="en-CA" sz="1600" dirty="0"/>
              <a:t>Application initiatives to address your blockers</a:t>
            </a: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748BB8-DD73-2B4E-B402-EBBC619BD182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sz="2000" dirty="0"/>
              <a:t>Backlog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CBFB7F-CC25-8946-871E-DB42F33B286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643813" y="5251384"/>
            <a:ext cx="3024187" cy="755604"/>
          </a:xfrm>
        </p:spPr>
        <p:txBody>
          <a:bodyPr/>
          <a:lstStyle/>
          <a:p>
            <a:r>
              <a:rPr lang="en-US" sz="1600" dirty="0"/>
              <a:t>Your prioritized application initiative backlog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F3159A-2F00-5E4D-9F20-CB50A7EF256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73729" y="2380889"/>
            <a:ext cx="3041072" cy="2891174"/>
          </a:xfrm>
        </p:spPr>
        <p:txBody>
          <a:bodyPr/>
          <a:lstStyle/>
          <a:p>
            <a:r>
              <a:rPr lang="en-CA" dirty="0"/>
              <a:t>What will we cover?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17493-E9E0-804D-A322-C325A1EE39A2}"/>
              </a:ext>
            </a:extLst>
          </p:cNvPr>
          <p:cNvSpPr/>
          <p:nvPr/>
        </p:nvSpPr>
        <p:spPr>
          <a:xfrm>
            <a:off x="5621916" y="1412847"/>
            <a:ext cx="1177634" cy="11776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Montserrat Light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167EDE-7203-3845-A9DC-A45B56F31692}"/>
              </a:ext>
            </a:extLst>
          </p:cNvPr>
          <p:cNvSpPr/>
          <p:nvPr/>
        </p:nvSpPr>
        <p:spPr>
          <a:xfrm>
            <a:off x="5621916" y="3065800"/>
            <a:ext cx="1177634" cy="11776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Montserrat Light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7330FC-CC7C-1741-BD41-79213240ECC4}"/>
              </a:ext>
            </a:extLst>
          </p:cNvPr>
          <p:cNvSpPr/>
          <p:nvPr/>
        </p:nvSpPr>
        <p:spPr>
          <a:xfrm>
            <a:off x="5621916" y="4718754"/>
            <a:ext cx="1177634" cy="11776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Montserrat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926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663800"/>
              </p:ext>
            </p:extLst>
          </p:nvPr>
        </p:nvGraphicFramePr>
        <p:xfrm>
          <a:off x="509286" y="1048537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</a:t>
                      </a:r>
                      <a:r>
                        <a:rPr lang="en-US" sz="1000" dirty="0" err="1">
                          <a:solidFill>
                            <a:srgbClr val="717272"/>
                          </a:solidFill>
                        </a:rPr>
                        <a:t>Maint</a:t>
                      </a:r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="1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="1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b="1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="1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="1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b="1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4044462" y="2008792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47593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51077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51076" y="203235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1075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45666" y="2937734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45665" y="20263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45664" y="3837478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76550" y="2934916"/>
            <a:ext cx="58908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 flipH="1">
            <a:off x="6962040" y="4484257"/>
            <a:ext cx="1663214" cy="181109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 Strat</a:t>
            </a:r>
          </a:p>
          <a:p>
            <a:pPr algn="ctr"/>
            <a:r>
              <a:rPr lang="en-US" dirty="0"/>
              <a:t>Focus</a:t>
            </a:r>
            <a:endParaRPr lang="en-CA" dirty="0"/>
          </a:p>
        </p:txBody>
      </p:sp>
      <p:sp>
        <p:nvSpPr>
          <p:cNvPr id="17" name="Right Arrow 16"/>
          <p:cNvSpPr/>
          <p:nvPr/>
        </p:nvSpPr>
        <p:spPr>
          <a:xfrm>
            <a:off x="4009289" y="2770715"/>
            <a:ext cx="1427289" cy="9758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Initiative Focus</a:t>
            </a:r>
            <a:endParaRPr lang="en-CA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97317C-A938-4115-BE57-8CA304691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323362"/>
            <a:ext cx="4879848" cy="40180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Application Strategy Bingo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600CB05-576A-461B-B58F-3E56FABD66C2}"/>
              </a:ext>
            </a:extLst>
          </p:cNvPr>
          <p:cNvGraphicFramePr>
            <a:graphicFrameLocks noGrp="1"/>
          </p:cNvGraphicFramePr>
          <p:nvPr/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Goal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76B7"/>
                          </a:solidFill>
                          <a:effectLst/>
                          <a:uLnTx/>
                          <a:uFillTx/>
                          <a:latin typeface="Ink Free" panose="03080402000500000000" pitchFamily="66" charset="0"/>
                          <a:ea typeface="Roboto" panose="02000000000000000000" pitchFamily="2" charset="0"/>
                          <a:cs typeface="+mn-cs"/>
                        </a:rPr>
                        <a:t>Increase Throughput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  <p:sp>
        <p:nvSpPr>
          <p:cNvPr id="18" name="Arrow: Down 17">
            <a:extLst>
              <a:ext uri="{FF2B5EF4-FFF2-40B4-BE49-F238E27FC236}">
                <a16:creationId xmlns:a16="http://schemas.microsoft.com/office/drawing/2014/main" id="{B4233C8E-B2F5-4C27-B145-0360AE3653E8}"/>
              </a:ext>
            </a:extLst>
          </p:cNvPr>
          <p:cNvSpPr/>
          <p:nvPr/>
        </p:nvSpPr>
        <p:spPr>
          <a:xfrm>
            <a:off x="7624132" y="626578"/>
            <a:ext cx="1032148" cy="84391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CA" sz="2400" b="1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804618" y="509250"/>
            <a:ext cx="6481333" cy="831706"/>
          </a:xfrm>
        </p:spPr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IT Strategy Sessions</a:t>
            </a:r>
            <a:endParaRPr lang="en-CA" dirty="0">
              <a:solidFill>
                <a:srgbClr val="4B4B4B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Activities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Part 1: Link IT Initiatives to Business Goals</a:t>
            </a:r>
          </a:p>
          <a:p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Part 2: Define Strategic Process Improvements</a:t>
            </a:r>
          </a:p>
          <a:p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Part 3: Communicate Your IT Strategic Roadmap</a:t>
            </a:r>
            <a:endParaRPr lang="en-CA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64838" y="2667892"/>
            <a:ext cx="1366531" cy="17534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64367" y="2675213"/>
            <a:ext cx="1366531" cy="1746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4535" y="2666230"/>
            <a:ext cx="1384916" cy="1755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4341" y="1704377"/>
            <a:ext cx="4158245" cy="591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99553" y="1807652"/>
            <a:ext cx="857825" cy="41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09527" y="1807652"/>
            <a:ext cx="857825" cy="41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 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Implications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932276" y="1885772"/>
            <a:ext cx="2965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5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92581" y="2746583"/>
            <a:ext cx="1141765" cy="34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Session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9501" y="1807652"/>
            <a:ext cx="857825" cy="41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 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Initiatives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77532" y="2735647"/>
            <a:ext cx="1141765" cy="34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Security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Session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8445145" y="1880283"/>
            <a:ext cx="2965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5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7583" y="2728243"/>
            <a:ext cx="1141765" cy="34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Session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5400000">
            <a:off x="7740440" y="773237"/>
            <a:ext cx="182789" cy="304647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08597" y="2387869"/>
            <a:ext cx="0" cy="2724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857285" y="2402543"/>
            <a:ext cx="0" cy="2724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354762" y="2381471"/>
            <a:ext cx="0" cy="2724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899553" y="3160021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Strategic IT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Initiative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99553" y="3510747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Implications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99553" y="3854823"/>
            <a:ext cx="857825" cy="492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 Improvement Projects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09527" y="3173338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Strategic IT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Initiative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09527" y="3524064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Implications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09527" y="3868140"/>
            <a:ext cx="857825" cy="489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 Improvement Projects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19191" y="3153362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Strategic IT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Initiative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919191" y="3504088"/>
            <a:ext cx="857825" cy="26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Security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Implications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19191" y="3848164"/>
            <a:ext cx="857825" cy="499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Security </a:t>
            </a:r>
          </a:p>
          <a:p>
            <a:pPr algn="ctr"/>
            <a:r>
              <a:rPr lang="en-US" sz="788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 Improvement Projects</a:t>
            </a:r>
            <a:endParaRPr lang="en-CA" sz="788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19451" y="4990659"/>
            <a:ext cx="1838824" cy="50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 Strategic Roadmap</a:t>
            </a:r>
            <a:endParaRPr lang="en-CA" sz="9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9777326" y="2029675"/>
            <a:ext cx="5379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315287" y="2029675"/>
            <a:ext cx="64600" cy="3212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0" idx="3"/>
          </p:cNvCxnSpPr>
          <p:nvPr/>
        </p:nvCxnSpPr>
        <p:spPr>
          <a:xfrm flipH="1">
            <a:off x="8858275" y="5242119"/>
            <a:ext cx="1521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6" idx="2"/>
          </p:cNvCxnSpPr>
          <p:nvPr/>
        </p:nvCxnSpPr>
        <p:spPr>
          <a:xfrm>
            <a:off x="7838440" y="4357542"/>
            <a:ext cx="18845" cy="63311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317570" y="4357542"/>
            <a:ext cx="1108845" cy="63311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2"/>
          </p:cNvCxnSpPr>
          <p:nvPr/>
        </p:nvCxnSpPr>
        <p:spPr>
          <a:xfrm flipH="1">
            <a:off x="8256036" y="4347497"/>
            <a:ext cx="1092068" cy="62611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2" idx="0"/>
          </p:cNvCxnSpPr>
          <p:nvPr/>
        </p:nvCxnSpPr>
        <p:spPr>
          <a:xfrm>
            <a:off x="6320499" y="3417491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33706" y="3774876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826056" y="3430712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798685" y="3783544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9330483" y="3414439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9334466" y="3768217"/>
            <a:ext cx="7967" cy="932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7C8A547-9142-E245-9E45-1C664BE9E000}"/>
              </a:ext>
            </a:extLst>
          </p:cNvPr>
          <p:cNvSpPr/>
          <p:nvPr/>
        </p:nvSpPr>
        <p:spPr>
          <a:xfrm>
            <a:off x="4804618" y="1484313"/>
            <a:ext cx="6295182" cy="48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0A65EB-27E9-0F49-AD53-834F129DAE4E}"/>
              </a:ext>
            </a:extLst>
          </p:cNvPr>
          <p:cNvGrpSpPr/>
          <p:nvPr/>
        </p:nvGrpSpPr>
        <p:grpSpPr>
          <a:xfrm>
            <a:off x="4780458" y="1418670"/>
            <a:ext cx="6619625" cy="5031802"/>
            <a:chOff x="4780458" y="1418670"/>
            <a:chExt cx="6619625" cy="5031802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E3CC3903-F256-9249-AB39-624C5A61FC7F}"/>
                </a:ext>
              </a:extLst>
            </p:cNvPr>
            <p:cNvCxnSpPr/>
            <p:nvPr/>
          </p:nvCxnSpPr>
          <p:spPr>
            <a:xfrm rot="5400000">
              <a:off x="7755513" y="43961"/>
              <a:ext cx="242731" cy="4321947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15C47AA-1EF1-3C4F-93DE-15D61D23AC3F}"/>
                </a:ext>
              </a:extLst>
            </p:cNvPr>
            <p:cNvCxnSpPr/>
            <p:nvPr/>
          </p:nvCxnSpPr>
          <p:spPr>
            <a:xfrm flipH="1">
              <a:off x="5715905" y="2326301"/>
              <a:ext cx="0" cy="36183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6325704-28D0-9B49-A538-B29EF11D3771}"/>
                </a:ext>
              </a:extLst>
            </p:cNvPr>
            <p:cNvCxnSpPr/>
            <p:nvPr/>
          </p:nvCxnSpPr>
          <p:spPr>
            <a:xfrm flipH="1">
              <a:off x="7912985" y="2345787"/>
              <a:ext cx="0" cy="36183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DEBF823-B2AC-7A4B-8AB6-AB5626B9F391}"/>
                </a:ext>
              </a:extLst>
            </p:cNvPr>
            <p:cNvCxnSpPr/>
            <p:nvPr/>
          </p:nvCxnSpPr>
          <p:spPr>
            <a:xfrm flipH="1">
              <a:off x="10037413" y="2317805"/>
              <a:ext cx="0" cy="36183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66F8912-4635-7E43-BD03-D19A3162D1F2}"/>
                </a:ext>
              </a:extLst>
            </p:cNvPr>
            <p:cNvGrpSpPr/>
            <p:nvPr/>
          </p:nvGrpSpPr>
          <p:grpSpPr>
            <a:xfrm>
              <a:off x="4780458" y="1418670"/>
              <a:ext cx="6237664" cy="5031802"/>
              <a:chOff x="4780458" y="1418670"/>
              <a:chExt cx="6237664" cy="5031802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401550C-07B1-B444-AC88-30D252D19C34}"/>
                  </a:ext>
                </a:extLst>
              </p:cNvPr>
              <p:cNvSpPr/>
              <p:nvPr/>
            </p:nvSpPr>
            <p:spPr>
              <a:xfrm>
                <a:off x="9079463" y="2698152"/>
                <a:ext cx="1938659" cy="2328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4800" dist="50800" dir="540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B4CC291-875D-B747-8E3B-6CDDBB2D5E2B}"/>
                  </a:ext>
                </a:extLst>
              </p:cNvPr>
              <p:cNvSpPr/>
              <p:nvPr/>
            </p:nvSpPr>
            <p:spPr>
              <a:xfrm>
                <a:off x="6929961" y="2707874"/>
                <a:ext cx="1938659" cy="2318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241609E-E968-8148-A7D9-0C24C9414C75}"/>
                  </a:ext>
                </a:extLst>
              </p:cNvPr>
              <p:cNvSpPr/>
              <p:nvPr/>
            </p:nvSpPr>
            <p:spPr>
              <a:xfrm>
                <a:off x="4780458" y="2695945"/>
                <a:ext cx="1964741" cy="233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4800" dist="50800" dir="540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EE41A5E-B8D2-D049-AF27-F9823DB817F7}"/>
                  </a:ext>
                </a:extLst>
              </p:cNvPr>
              <p:cNvSpPr/>
              <p:nvPr/>
            </p:nvSpPr>
            <p:spPr>
              <a:xfrm>
                <a:off x="4972158" y="1418670"/>
                <a:ext cx="5899185" cy="7853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4800" dist="50800" dir="540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DE87EB-58EB-2E4F-BCD1-CDEE411FB0DE}"/>
                  </a:ext>
                </a:extLst>
              </p:cNvPr>
              <p:cNvSpPr/>
              <p:nvPr/>
            </p:nvSpPr>
            <p:spPr>
              <a:xfrm>
                <a:off x="5135606" y="1555812"/>
                <a:ext cx="1216972" cy="551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Business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Goal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EA39DCB-8638-9848-B3EF-4034B4852516}"/>
                  </a:ext>
                </a:extLst>
              </p:cNvPr>
              <p:cNvSpPr/>
              <p:nvPr/>
            </p:nvSpPr>
            <p:spPr>
              <a:xfrm>
                <a:off x="7277763" y="1555812"/>
                <a:ext cx="1216972" cy="551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IT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Implications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6" name="Right Arrow 75">
                <a:extLst>
                  <a:ext uri="{FF2B5EF4-FFF2-40B4-BE49-F238E27FC236}">
                    <a16:creationId xmlns:a16="http://schemas.microsoft.com/office/drawing/2014/main" id="{D7B9E7CA-FB02-B448-9E06-C12B71D7757A}"/>
                  </a:ext>
                </a:extLst>
              </p:cNvPr>
              <p:cNvSpPr/>
              <p:nvPr/>
            </p:nvSpPr>
            <p:spPr>
              <a:xfrm>
                <a:off x="6600701" y="1659550"/>
                <a:ext cx="420726" cy="303565"/>
              </a:xfrm>
              <a:prstGeom prst="rightArrow">
                <a:avLst/>
              </a:prstGeom>
              <a:solidFill>
                <a:schemeClr val="bg1">
                  <a:lumMod val="75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CA5946D-8BD0-BD4E-8E57-65828B524F8F}"/>
                  </a:ext>
                </a:extLst>
              </p:cNvPr>
              <p:cNvSpPr/>
              <p:nvPr/>
            </p:nvSpPr>
            <p:spPr>
              <a:xfrm>
                <a:off x="7111855" y="2802649"/>
                <a:ext cx="1619790" cy="456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Application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Session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D4A29E9-72B3-C14F-BDA6-BE8697A02822}"/>
                  </a:ext>
                </a:extLst>
              </p:cNvPr>
              <p:cNvSpPr/>
              <p:nvPr/>
            </p:nvSpPr>
            <p:spPr>
              <a:xfrm>
                <a:off x="9419921" y="1555812"/>
                <a:ext cx="1216972" cy="551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IT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Initiatives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8DAC10C-8EF1-CA4E-A666-10BB7666B811}"/>
                  </a:ext>
                </a:extLst>
              </p:cNvPr>
              <p:cNvSpPr/>
              <p:nvPr/>
            </p:nvSpPr>
            <p:spPr>
              <a:xfrm>
                <a:off x="9218513" y="2788126"/>
                <a:ext cx="1619790" cy="456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Security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Session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0" name="Right Arrow 79">
                <a:extLst>
                  <a:ext uri="{FF2B5EF4-FFF2-40B4-BE49-F238E27FC236}">
                    <a16:creationId xmlns:a16="http://schemas.microsoft.com/office/drawing/2014/main" id="{8AA42DF3-7235-6147-A8F6-6466E6961718}"/>
                  </a:ext>
                </a:extLst>
              </p:cNvPr>
              <p:cNvSpPr/>
              <p:nvPr/>
            </p:nvSpPr>
            <p:spPr>
              <a:xfrm>
                <a:off x="8746965" y="1652261"/>
                <a:ext cx="420726" cy="303565"/>
              </a:xfrm>
              <a:prstGeom prst="rightArrow">
                <a:avLst/>
              </a:prstGeom>
              <a:solidFill>
                <a:schemeClr val="bg1">
                  <a:lumMod val="75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51B6469-BD01-1D4B-AC23-CC19BA6A0B74}"/>
                  </a:ext>
                </a:extLst>
              </p:cNvPr>
              <p:cNvSpPr/>
              <p:nvPr/>
            </p:nvSpPr>
            <p:spPr>
              <a:xfrm>
                <a:off x="4934197" y="2778294"/>
                <a:ext cx="1619790" cy="456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Infrastructure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Session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368917F-79EE-494B-93B6-92E88ACF6BE1}"/>
                  </a:ext>
                </a:extLst>
              </p:cNvPr>
              <p:cNvSpPr/>
              <p:nvPr/>
            </p:nvSpPr>
            <p:spPr>
              <a:xfrm>
                <a:off x="5135606" y="3351666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Strategic IT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Initiative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D73ECDE-049F-E74A-8E75-0021AAE3E717}"/>
                  </a:ext>
                </a:extLst>
              </p:cNvPr>
              <p:cNvSpPr/>
              <p:nvPr/>
            </p:nvSpPr>
            <p:spPr>
              <a:xfrm>
                <a:off x="5135606" y="3817406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Infrastructure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Implications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A3480CC-8360-134D-9151-E469C5B2C2EC}"/>
                  </a:ext>
                </a:extLst>
              </p:cNvPr>
              <p:cNvSpPr/>
              <p:nvPr/>
            </p:nvSpPr>
            <p:spPr>
              <a:xfrm>
                <a:off x="5135606" y="4274316"/>
                <a:ext cx="1216972" cy="654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Infrastructure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Projects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43FCE70-75CB-3846-AED1-325096B06B2B}"/>
                  </a:ext>
                </a:extLst>
              </p:cNvPr>
              <p:cNvSpPr/>
              <p:nvPr/>
            </p:nvSpPr>
            <p:spPr>
              <a:xfrm>
                <a:off x="7277763" y="3369350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Strategic IT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Initiative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6CD28D7-A9FB-2740-891C-2C6AC2EDA385}"/>
                  </a:ext>
                </a:extLst>
              </p:cNvPr>
              <p:cNvSpPr/>
              <p:nvPr/>
            </p:nvSpPr>
            <p:spPr>
              <a:xfrm>
                <a:off x="7277763" y="3835090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Application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Implications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4865C9C-EA17-D441-A85F-76654F904BC5}"/>
                  </a:ext>
                </a:extLst>
              </p:cNvPr>
              <p:cNvSpPr/>
              <p:nvPr/>
            </p:nvSpPr>
            <p:spPr>
              <a:xfrm>
                <a:off x="7277763" y="4292000"/>
                <a:ext cx="1216972" cy="6498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Application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Projects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276E8A-8933-984A-B28B-26F8F6AC8DE7}"/>
                  </a:ext>
                </a:extLst>
              </p:cNvPr>
              <p:cNvSpPr/>
              <p:nvPr/>
            </p:nvSpPr>
            <p:spPr>
              <a:xfrm>
                <a:off x="9419481" y="3342823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Strategic IT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Initiative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24D4312-EC0E-B24C-86BF-AB0087A9FD07}"/>
                  </a:ext>
                </a:extLst>
              </p:cNvPr>
              <p:cNvSpPr/>
              <p:nvPr/>
            </p:nvSpPr>
            <p:spPr>
              <a:xfrm>
                <a:off x="9419481" y="3808564"/>
                <a:ext cx="1216972" cy="35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Security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Implications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8CA0FC4-33C6-CC45-96FA-03A6DDC90305}"/>
                  </a:ext>
                </a:extLst>
              </p:cNvPr>
              <p:cNvSpPr/>
              <p:nvPr/>
            </p:nvSpPr>
            <p:spPr>
              <a:xfrm>
                <a:off x="9419481" y="4265473"/>
                <a:ext cx="1216972" cy="663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Security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Projects</a:t>
                </a:r>
                <a:endParaRPr lang="en-CA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18E0532-3CC3-2244-A02B-33CACCB4E4D0}"/>
                  </a:ext>
                </a:extLst>
              </p:cNvPr>
              <p:cNvSpPr/>
              <p:nvPr/>
            </p:nvSpPr>
            <p:spPr>
              <a:xfrm>
                <a:off x="6579410" y="5782629"/>
                <a:ext cx="2608688" cy="667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42900" dist="50800" dir="5400000" sx="88000" sy="88000" algn="ctr" rotWithShape="0">
                  <a:srgbClr val="000000">
                    <a:alpha val="3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IT Strategic Roadmap</a:t>
                </a:r>
                <a:endParaRPr lang="en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ED2F71F-97B0-F949-82C2-349DA4CD809C}"/>
                </a:ext>
              </a:extLst>
            </p:cNvPr>
            <p:cNvCxnSpPr/>
            <p:nvPr/>
          </p:nvCxnSpPr>
          <p:spPr>
            <a:xfrm>
              <a:off x="11400083" y="1850644"/>
              <a:ext cx="0" cy="426590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57F9929-4FB3-604B-8851-1051F28C9498}"/>
                </a:ext>
              </a:extLst>
            </p:cNvPr>
            <p:cNvCxnSpPr>
              <a:endCxn id="91" idx="3"/>
            </p:cNvCxnSpPr>
            <p:nvPr/>
          </p:nvCxnSpPr>
          <p:spPr>
            <a:xfrm flipH="1">
              <a:off x="9188098" y="6105399"/>
              <a:ext cx="2201952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06F3BA1-3ED2-5E4E-A363-F9717DD047C7}"/>
                </a:ext>
              </a:extLst>
            </p:cNvPr>
            <p:cNvCxnSpPr>
              <a:stCxn id="87" idx="2"/>
            </p:cNvCxnSpPr>
            <p:nvPr/>
          </p:nvCxnSpPr>
          <p:spPr>
            <a:xfrm>
              <a:off x="7887527" y="4941892"/>
              <a:ext cx="0" cy="84109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7ADDCAF-055B-084A-ACDF-7F1A7BAD3B59}"/>
                </a:ext>
              </a:extLst>
            </p:cNvPr>
            <p:cNvCxnSpPr/>
            <p:nvPr/>
          </p:nvCxnSpPr>
          <p:spPr>
            <a:xfrm>
              <a:off x="5728634" y="4941892"/>
              <a:ext cx="1573087" cy="84073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7654343-8B7E-CF48-A5A9-81956D803053}"/>
                </a:ext>
              </a:extLst>
            </p:cNvPr>
            <p:cNvCxnSpPr>
              <a:stCxn id="90" idx="2"/>
            </p:cNvCxnSpPr>
            <p:nvPr/>
          </p:nvCxnSpPr>
          <p:spPr>
            <a:xfrm flipH="1">
              <a:off x="8558074" y="4928553"/>
              <a:ext cx="1469893" cy="85407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513DFE2-097A-FC40-BF09-14DD0586F263}"/>
                </a:ext>
              </a:extLst>
            </p:cNvPr>
            <p:cNvCxnSpPr>
              <a:endCxn id="83" idx="0"/>
            </p:cNvCxnSpPr>
            <p:nvPr/>
          </p:nvCxnSpPr>
          <p:spPr>
            <a:xfrm>
              <a:off x="5732764" y="3694124"/>
              <a:ext cx="10789" cy="12328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AB923A2-8BBB-C74C-872C-23D7960E3EFF}"/>
                </a:ext>
              </a:extLst>
            </p:cNvPr>
            <p:cNvCxnSpPr/>
            <p:nvPr/>
          </p:nvCxnSpPr>
          <p:spPr>
            <a:xfrm>
              <a:off x="5751526" y="4168152"/>
              <a:ext cx="11303" cy="1238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694B5CA-2304-5E42-9C29-21D20B6384E3}"/>
                </a:ext>
              </a:extLst>
            </p:cNvPr>
            <p:cNvCxnSpPr/>
            <p:nvPr/>
          </p:nvCxnSpPr>
          <p:spPr>
            <a:xfrm>
              <a:off x="7868681" y="3711125"/>
              <a:ext cx="11303" cy="1238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D16A632-DFD8-4442-B241-C8CD7750D7D6}"/>
                </a:ext>
              </a:extLst>
            </p:cNvPr>
            <p:cNvCxnSpPr/>
            <p:nvPr/>
          </p:nvCxnSpPr>
          <p:spPr>
            <a:xfrm>
              <a:off x="7829851" y="4179662"/>
              <a:ext cx="11303" cy="1238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F9A38A9-C212-2F4C-AFCE-20647E79360F}"/>
                </a:ext>
              </a:extLst>
            </p:cNvPr>
            <p:cNvCxnSpPr/>
            <p:nvPr/>
          </p:nvCxnSpPr>
          <p:spPr>
            <a:xfrm>
              <a:off x="10002969" y="3689516"/>
              <a:ext cx="11303" cy="1238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C1F088A-C836-C146-A11E-04920A363E50}"/>
                </a:ext>
              </a:extLst>
            </p:cNvPr>
            <p:cNvCxnSpPr/>
            <p:nvPr/>
          </p:nvCxnSpPr>
          <p:spPr>
            <a:xfrm>
              <a:off x="10008620" y="4159309"/>
              <a:ext cx="11303" cy="1238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901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792EE385-AD25-AB46-9EA4-3755730D396C}"/>
              </a:ext>
            </a:extLst>
          </p:cNvPr>
          <p:cNvSpPr/>
          <p:nvPr/>
        </p:nvSpPr>
        <p:spPr>
          <a:xfrm>
            <a:off x="6754524" y="2538236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94D205-8120-CC45-890A-EB194DFA6848}"/>
              </a:ext>
            </a:extLst>
          </p:cNvPr>
          <p:cNvSpPr/>
          <p:nvPr/>
        </p:nvSpPr>
        <p:spPr>
          <a:xfrm>
            <a:off x="3843044" y="2526472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39BFA7-ABA0-A543-A55B-C94676CE7160}"/>
              </a:ext>
            </a:extLst>
          </p:cNvPr>
          <p:cNvSpPr/>
          <p:nvPr/>
        </p:nvSpPr>
        <p:spPr>
          <a:xfrm>
            <a:off x="1123325" y="2541396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73EA1D-D6D8-994A-B246-24463765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0658-9C38-FD40-B9CA-EF04381A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CC7A6A-9121-A245-A1D7-9933584B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10032076" cy="10748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Takeaways</a:t>
            </a:r>
          </a:p>
        </p:txBody>
      </p:sp>
      <p:sp>
        <p:nvSpPr>
          <p:cNvPr id="13" name="Content Placeholder 80">
            <a:extLst>
              <a:ext uri="{FF2B5EF4-FFF2-40B4-BE49-F238E27FC236}">
                <a16:creationId xmlns:a16="http://schemas.microsoft.com/office/drawing/2014/main" id="{61766226-E17B-3642-A03A-74AC1102CB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2501" y="4137238"/>
            <a:ext cx="3373303" cy="347643"/>
          </a:xfrm>
        </p:spPr>
        <p:txBody>
          <a:bodyPr/>
          <a:lstStyle/>
          <a:p>
            <a:r>
              <a:rPr lang="en-US" sz="1600" dirty="0"/>
              <a:t>Focus on </a:t>
            </a:r>
            <a:br>
              <a:rPr lang="en-US" sz="1600" dirty="0"/>
            </a:br>
            <a:r>
              <a:rPr lang="en-US" sz="1600" dirty="0"/>
              <a:t>Application Value </a:t>
            </a:r>
          </a:p>
        </p:txBody>
      </p:sp>
      <p:sp>
        <p:nvSpPr>
          <p:cNvPr id="14" name="Content Placeholder 81">
            <a:extLst>
              <a:ext uri="{FF2B5EF4-FFF2-40B4-BE49-F238E27FC236}">
                <a16:creationId xmlns:a16="http://schemas.microsoft.com/office/drawing/2014/main" id="{43278BAC-068C-884C-98BF-BAF80BC596D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778" y="4667304"/>
            <a:ext cx="2421778" cy="13663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Concentrate your efforts on the delivery of effective and important applications that deliver value for key organizational goals. </a:t>
            </a:r>
            <a:endParaRPr lang="en-US" sz="1600" dirty="0"/>
          </a:p>
        </p:txBody>
      </p:sp>
      <p:sp>
        <p:nvSpPr>
          <p:cNvPr id="15" name="Content Placeholder 82">
            <a:extLst>
              <a:ext uri="{FF2B5EF4-FFF2-40B4-BE49-F238E27FC236}">
                <a16:creationId xmlns:a16="http://schemas.microsoft.com/office/drawing/2014/main" id="{404D0867-67B3-5547-958E-E49C064316A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95815" y="4137238"/>
            <a:ext cx="4498580" cy="347643"/>
          </a:xfrm>
        </p:spPr>
        <p:txBody>
          <a:bodyPr/>
          <a:lstStyle/>
          <a:p>
            <a:r>
              <a:rPr lang="en-US" sz="1600" dirty="0"/>
              <a:t>Build the Right </a:t>
            </a:r>
            <a:br>
              <a:rPr lang="en-US" sz="1600" dirty="0"/>
            </a:br>
            <a:r>
              <a:rPr lang="en-US" sz="1600" dirty="0"/>
              <a:t>Apps Capabilities</a:t>
            </a:r>
          </a:p>
        </p:txBody>
      </p:sp>
      <p:sp>
        <p:nvSpPr>
          <p:cNvPr id="16" name="Content Placeholder 83">
            <a:extLst>
              <a:ext uri="{FF2B5EF4-FFF2-40B4-BE49-F238E27FC236}">
                <a16:creationId xmlns:a16="http://schemas.microsoft.com/office/drawing/2014/main" id="{429937C0-8E27-7843-A2BE-7FFA3741CBF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67711" y="4667303"/>
            <a:ext cx="2421778" cy="13663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Optimize the key applications department capabilities that drive IT satisfaction and build credibility.</a:t>
            </a:r>
            <a:endParaRPr lang="en-US" sz="1600" dirty="0"/>
          </a:p>
        </p:txBody>
      </p:sp>
      <p:sp>
        <p:nvSpPr>
          <p:cNvPr id="17" name="Content Placeholder 84">
            <a:extLst>
              <a:ext uri="{FF2B5EF4-FFF2-40B4-BE49-F238E27FC236}">
                <a16:creationId xmlns:a16="http://schemas.microsoft.com/office/drawing/2014/main" id="{E37634DF-51EE-3447-9BFF-A39F66C96FB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994541" y="4137238"/>
            <a:ext cx="3142459" cy="347643"/>
          </a:xfrm>
        </p:spPr>
        <p:txBody>
          <a:bodyPr/>
          <a:lstStyle/>
          <a:p>
            <a:r>
              <a:rPr lang="en-US" sz="1600" dirty="0"/>
              <a:t>Strengthen Your Application Delivery Process</a:t>
            </a:r>
          </a:p>
          <a:p>
            <a:endParaRPr lang="en-US" sz="1600" dirty="0"/>
          </a:p>
        </p:txBody>
      </p:sp>
      <p:sp>
        <p:nvSpPr>
          <p:cNvPr id="18" name="Content Placeholder 85">
            <a:extLst>
              <a:ext uri="{FF2B5EF4-FFF2-40B4-BE49-F238E27FC236}">
                <a16:creationId xmlns:a16="http://schemas.microsoft.com/office/drawing/2014/main" id="{1224CD5B-0494-3442-A115-2489F961020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96937" y="4672783"/>
            <a:ext cx="2421778" cy="13663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Deliver value with sustainable, predictable, and continuously improved throughput using the right practices.</a:t>
            </a:r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7D3293-D971-5D4B-B552-5E033B1E6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591" y="2730662"/>
            <a:ext cx="1013121" cy="1013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FC11-8870-4332-AF9F-1057FFD0C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430" y="2727142"/>
            <a:ext cx="1013840" cy="1013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FB739E-0AF0-4771-80CD-6F52C8410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50" y="2715378"/>
            <a:ext cx="1013840" cy="101384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6426FA7-83CE-42A2-A1D8-47D20276C495}"/>
              </a:ext>
            </a:extLst>
          </p:cNvPr>
          <p:cNvSpPr/>
          <p:nvPr/>
        </p:nvSpPr>
        <p:spPr>
          <a:xfrm>
            <a:off x="9683750" y="2531061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84">
            <a:extLst>
              <a:ext uri="{FF2B5EF4-FFF2-40B4-BE49-F238E27FC236}">
                <a16:creationId xmlns:a16="http://schemas.microsoft.com/office/drawing/2014/main" id="{D67A6F13-CCD1-46B9-8347-BF0AD31E5D1E}"/>
              </a:ext>
            </a:extLst>
          </p:cNvPr>
          <p:cNvSpPr txBox="1">
            <a:spLocks/>
          </p:cNvSpPr>
          <p:nvPr/>
        </p:nvSpPr>
        <p:spPr>
          <a:xfrm>
            <a:off x="8923767" y="4130063"/>
            <a:ext cx="3142459" cy="347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Prioritize the </a:t>
            </a:r>
            <a:br>
              <a:rPr lang="en-US" sz="1600" dirty="0"/>
            </a:br>
            <a:r>
              <a:rPr lang="en-US" sz="1600" dirty="0"/>
              <a:t>Right Initiatives</a:t>
            </a:r>
          </a:p>
          <a:p>
            <a:endParaRPr lang="en-US" sz="1600" dirty="0"/>
          </a:p>
        </p:txBody>
      </p:sp>
      <p:sp>
        <p:nvSpPr>
          <p:cNvPr id="25" name="Content Placeholder 85">
            <a:extLst>
              <a:ext uri="{FF2B5EF4-FFF2-40B4-BE49-F238E27FC236}">
                <a16:creationId xmlns:a16="http://schemas.microsoft.com/office/drawing/2014/main" id="{980A0DA0-11B6-4593-BFD7-3943CCB33FE7}"/>
              </a:ext>
            </a:extLst>
          </p:cNvPr>
          <p:cNvSpPr txBox="1">
            <a:spLocks/>
          </p:cNvSpPr>
          <p:nvPr/>
        </p:nvSpPr>
        <p:spPr>
          <a:xfrm>
            <a:off x="9226163" y="4665608"/>
            <a:ext cx="2421778" cy="1366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1600" dirty="0"/>
              <a:t>Identify and prioritize the initiatives that will create the right outcomes for your team and stakeholders.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2EC6FE-8B14-479D-AD89-5F066E7FFA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745" y="2679467"/>
            <a:ext cx="1085662" cy="1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89757-9135-544B-817C-668338FD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33687-B47E-B647-87FA-D0C0E51D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2EB476-FD86-0048-AFB1-B2B64962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2772131" cy="10748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here to help!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F5ACF0-29FF-B044-B5A4-7198617012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055688" y="3009634"/>
            <a:ext cx="2610765" cy="2891174"/>
          </a:xfrm>
        </p:spPr>
        <p:txBody>
          <a:bodyPr/>
          <a:lstStyle/>
          <a:p>
            <a:r>
              <a:rPr lang="en-CA" sz="1600" dirty="0"/>
              <a:t>Leverage Info-Tech’s research and experts to strategize, plan, and mature your applications practice.</a:t>
            </a:r>
          </a:p>
          <a:p>
            <a:endParaRPr lang="en-US" sz="1600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9448800" y="6356350"/>
            <a:ext cx="2743200" cy="501650"/>
          </a:xfrm>
          <a:prstGeom prst="rect">
            <a:avLst/>
          </a:prstGeom>
        </p:spPr>
        <p:txBody>
          <a:bodyPr vert="horz" lIns="91440" tIns="45720" rIns="251999" bIns="251999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717272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8C57DE-1A3C-DE4B-A738-E42A62AA58C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D280B36-A138-2D4E-8AEE-DB0394320317}"/>
              </a:ext>
            </a:extLst>
          </p:cNvPr>
          <p:cNvSpPr txBox="1">
            <a:spLocks/>
          </p:cNvSpPr>
          <p:nvPr/>
        </p:nvSpPr>
        <p:spPr>
          <a:xfrm>
            <a:off x="5672565" y="535491"/>
            <a:ext cx="5846107" cy="4018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F6C333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70C0"/>
                </a:solidFill>
              </a:rPr>
              <a:t>Info-Tech Diagnostics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D280B36-A138-2D4E-8AEE-DB0394320317}"/>
              </a:ext>
            </a:extLst>
          </p:cNvPr>
          <p:cNvSpPr txBox="1">
            <a:spLocks/>
          </p:cNvSpPr>
          <p:nvPr/>
        </p:nvSpPr>
        <p:spPr>
          <a:xfrm>
            <a:off x="5672565" y="3386940"/>
            <a:ext cx="5846107" cy="4018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F6C333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70C0"/>
                </a:solidFill>
              </a:rPr>
              <a:t>Info-Tech Research &amp; Advisory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23AFCA-DBEB-474A-B85D-E9591DB1CDDD}"/>
              </a:ext>
            </a:extLst>
          </p:cNvPr>
          <p:cNvSpPr/>
          <p:nvPr/>
        </p:nvSpPr>
        <p:spPr>
          <a:xfrm>
            <a:off x="5854345" y="1114177"/>
            <a:ext cx="1800633" cy="20209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E0F5639E-A3FD-A04C-AC6E-AC20142DD7B3}"/>
              </a:ext>
            </a:extLst>
          </p:cNvPr>
          <p:cNvSpPr txBox="1">
            <a:spLocks/>
          </p:cNvSpPr>
          <p:nvPr/>
        </p:nvSpPr>
        <p:spPr>
          <a:xfrm>
            <a:off x="5943470" y="2328291"/>
            <a:ext cx="1622382" cy="806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2"/>
              </a:rPr>
              <a:t>IT Management &amp; Governance Diagnostic</a:t>
            </a:r>
            <a:r>
              <a:rPr lang="en-US" sz="1050" b="0" dirty="0"/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E43ABC-8FDF-3040-99C3-AB534CC59FA5}"/>
              </a:ext>
            </a:extLst>
          </p:cNvPr>
          <p:cNvSpPr/>
          <p:nvPr/>
        </p:nvSpPr>
        <p:spPr>
          <a:xfrm>
            <a:off x="7732698" y="1114177"/>
            <a:ext cx="1800633" cy="20209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7FDF5237-6BCE-FA4A-B679-AD1F0135274F}"/>
              </a:ext>
            </a:extLst>
          </p:cNvPr>
          <p:cNvSpPr txBox="1">
            <a:spLocks/>
          </p:cNvSpPr>
          <p:nvPr/>
        </p:nvSpPr>
        <p:spPr>
          <a:xfrm>
            <a:off x="7821926" y="2328291"/>
            <a:ext cx="1622176" cy="806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3"/>
              </a:rPr>
              <a:t>Application Portfolio Assessment</a:t>
            </a:r>
            <a:endParaRPr lang="en-US" sz="12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758" y="1232285"/>
            <a:ext cx="1128512" cy="734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405" y="1232285"/>
            <a:ext cx="1128512" cy="716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623AFCA-DBEB-474A-B85D-E9591DB1CDDD}"/>
              </a:ext>
            </a:extLst>
          </p:cNvPr>
          <p:cNvSpPr/>
          <p:nvPr/>
        </p:nvSpPr>
        <p:spPr>
          <a:xfrm>
            <a:off x="5854345" y="3911619"/>
            <a:ext cx="1800633" cy="2171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E0F5639E-A3FD-A04C-AC6E-AC20142DD7B3}"/>
              </a:ext>
            </a:extLst>
          </p:cNvPr>
          <p:cNvSpPr txBox="1">
            <a:spLocks/>
          </p:cNvSpPr>
          <p:nvPr/>
        </p:nvSpPr>
        <p:spPr>
          <a:xfrm>
            <a:off x="5948168" y="4911550"/>
            <a:ext cx="1622382" cy="646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6"/>
              </a:rPr>
              <a:t>Application Strategy Review</a:t>
            </a:r>
            <a:endParaRPr lang="en-US" sz="1200" dirty="0"/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1200" dirty="0"/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u="sng" dirty="0"/>
              <a:t>Integrated Portfolio Dashboard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100" b="0" dirty="0"/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0" dirty="0">
                <a:solidFill>
                  <a:schemeClr val="accent2"/>
                </a:solidFill>
                <a:latin typeface="Montserrat Black" panose="00000A00000000000000" pitchFamily="2" charset="0"/>
              </a:rPr>
              <a:t>NEW!</a:t>
            </a:r>
            <a:endParaRPr lang="en-US" sz="2800" b="0" dirty="0">
              <a:solidFill>
                <a:schemeClr val="accent2"/>
              </a:solidFill>
              <a:latin typeface="Montserrat Black" panose="00000A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5E43ABC-8FDF-3040-99C3-AB534CC59FA5}"/>
              </a:ext>
            </a:extLst>
          </p:cNvPr>
          <p:cNvSpPr/>
          <p:nvPr/>
        </p:nvSpPr>
        <p:spPr>
          <a:xfrm>
            <a:off x="7732698" y="3911619"/>
            <a:ext cx="1800633" cy="2171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7FDF5237-6BCE-FA4A-B679-AD1F0135274F}"/>
              </a:ext>
            </a:extLst>
          </p:cNvPr>
          <p:cNvSpPr txBox="1">
            <a:spLocks/>
          </p:cNvSpPr>
          <p:nvPr/>
        </p:nvSpPr>
        <p:spPr>
          <a:xfrm>
            <a:off x="7826624" y="4911549"/>
            <a:ext cx="1622176" cy="806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7"/>
              </a:rPr>
              <a:t>Modernize Your SDLC</a:t>
            </a:r>
            <a:r>
              <a:rPr lang="en-US" sz="1050" b="0" dirty="0"/>
              <a:t>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FD68C3-D5B9-EE46-A980-D5CC6AF7D3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695" y="3964135"/>
            <a:ext cx="736638" cy="7366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BF8523E-DB13-984F-B407-0D7129691F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342" y="3964135"/>
            <a:ext cx="736638" cy="736638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5E43ABC-8FDF-3040-99C3-AB534CC59FA5}"/>
              </a:ext>
            </a:extLst>
          </p:cNvPr>
          <p:cNvSpPr/>
          <p:nvPr/>
        </p:nvSpPr>
        <p:spPr>
          <a:xfrm>
            <a:off x="9611053" y="1114177"/>
            <a:ext cx="1800633" cy="20209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7FDF5237-6BCE-FA4A-B679-AD1F0135274F}"/>
              </a:ext>
            </a:extLst>
          </p:cNvPr>
          <p:cNvSpPr txBox="1">
            <a:spLocks/>
          </p:cNvSpPr>
          <p:nvPr/>
        </p:nvSpPr>
        <p:spPr>
          <a:xfrm>
            <a:off x="9700281" y="2328291"/>
            <a:ext cx="1622176" cy="806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10"/>
              </a:rPr>
              <a:t>Data Quality Scorecard</a:t>
            </a:r>
            <a:r>
              <a:rPr lang="en-US" sz="1050" b="0" dirty="0"/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E43ABC-8FDF-3040-99C3-AB534CC59FA5}"/>
              </a:ext>
            </a:extLst>
          </p:cNvPr>
          <p:cNvSpPr/>
          <p:nvPr/>
        </p:nvSpPr>
        <p:spPr>
          <a:xfrm>
            <a:off x="9611053" y="3911619"/>
            <a:ext cx="1800633" cy="2171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7FDF5237-6BCE-FA4A-B679-AD1F0135274F}"/>
              </a:ext>
            </a:extLst>
          </p:cNvPr>
          <p:cNvSpPr txBox="1">
            <a:spLocks/>
          </p:cNvSpPr>
          <p:nvPr/>
        </p:nvSpPr>
        <p:spPr>
          <a:xfrm>
            <a:off x="9704979" y="4911549"/>
            <a:ext cx="1622176" cy="806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200" dirty="0">
                <a:hlinkClick r:id="rId11"/>
              </a:rPr>
              <a:t>Create a Plan for Establishing a Business-Aligned Data Management Practice</a:t>
            </a:r>
            <a:r>
              <a:rPr lang="en-US" sz="1050" b="0" dirty="0"/>
              <a:t> 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7113" y="1232284"/>
            <a:ext cx="1128512" cy="727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430DD62-E734-5F43-87B0-C095B2328C0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572" y="3963657"/>
            <a:ext cx="737594" cy="7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34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C56B2-C7FB-E24F-AF97-DB3A1625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Info-Tech Research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78380-DAD4-6042-A6BF-05C22BC7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>
                <a:solidFill>
                  <a:srgbClr val="FFFFFF">
                    <a:lumMod val="95000"/>
                  </a:srgbClr>
                </a:solidFill>
              </a:rPr>
              <a:pPr/>
              <a:t>24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D19407E3-849E-0F48-BB41-59DB32E9D500}"/>
              </a:ext>
            </a:extLst>
          </p:cNvPr>
          <p:cNvSpPr txBox="1">
            <a:spLocks/>
          </p:cNvSpPr>
          <p:nvPr/>
        </p:nvSpPr>
        <p:spPr>
          <a:xfrm>
            <a:off x="1073729" y="1022172"/>
            <a:ext cx="3320471" cy="138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F6C333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Thank you!</a:t>
            </a:r>
          </a:p>
        </p:txBody>
      </p:sp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7769C44A-3A9E-EE49-BDBE-040DD40E9C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108" y="-201865"/>
            <a:ext cx="10796404" cy="747208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443485-C57D-2541-96ED-A500B3F5F970}"/>
              </a:ext>
            </a:extLst>
          </p:cNvPr>
          <p:cNvSpPr txBox="1">
            <a:spLocks/>
          </p:cNvSpPr>
          <p:nvPr/>
        </p:nvSpPr>
        <p:spPr>
          <a:xfrm>
            <a:off x="1093191" y="2013003"/>
            <a:ext cx="5246861" cy="6071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</a:rPr>
              <a:t>Tell us what you think on the</a:t>
            </a:r>
          </a:p>
          <a:p>
            <a:r>
              <a:rPr lang="en-US" dirty="0">
                <a:latin typeface="Montserrat" panose="00000500000000000000" pitchFamily="2" charset="0"/>
              </a:rPr>
              <a:t>Info-Tech LIVE mobile app </a:t>
            </a:r>
          </a:p>
          <a:p>
            <a:endParaRPr lang="en-US" sz="1800" b="0" dirty="0">
              <a:latin typeface="Montserrat Light" pitchFamily="2" charset="77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871642B-64C4-0244-8F86-F1D69FE9D72D}"/>
              </a:ext>
            </a:extLst>
          </p:cNvPr>
          <p:cNvSpPr txBox="1">
            <a:spLocks/>
          </p:cNvSpPr>
          <p:nvPr/>
        </p:nvSpPr>
        <p:spPr>
          <a:xfrm>
            <a:off x="1055688" y="3498683"/>
            <a:ext cx="4685387" cy="999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1400" dirty="0">
                <a:solidFill>
                  <a:srgbClr val="333333">
                    <a:lumMod val="65000"/>
                    <a:lumOff val="35000"/>
                  </a:srgbClr>
                </a:solidFill>
              </a:rPr>
              <a:t>and for more information please contact:</a:t>
            </a:r>
            <a:endParaRPr lang="en-CA" sz="1400" dirty="0">
              <a:solidFill>
                <a:srgbClr val="998F57">
                  <a:lumMod val="75000"/>
                </a:srgbClr>
              </a:solidFill>
            </a:endParaRPr>
          </a:p>
          <a:p>
            <a:pPr>
              <a:spcBef>
                <a:spcPts val="1800"/>
              </a:spcBef>
              <a:defRPr/>
            </a:pPr>
            <a:r>
              <a:rPr lang="en-US" b="1" dirty="0">
                <a:solidFill>
                  <a:srgbClr val="2476B7"/>
                </a:solidFill>
                <a:latin typeface="Montserrat" pitchFamily="2" charset="77"/>
              </a:rPr>
              <a:t>Cole Cioran</a:t>
            </a:r>
          </a:p>
          <a:p>
            <a:pPr>
              <a:defRPr/>
            </a:pPr>
            <a:r>
              <a:rPr lang="en-CA" sz="1800" dirty="0">
                <a:solidFill>
                  <a:srgbClr val="333333">
                    <a:lumMod val="65000"/>
                    <a:lumOff val="35000"/>
                  </a:srgbClr>
                </a:solidFill>
                <a:latin typeface="Montserrat Light" pitchFamily="2" charset="77"/>
              </a:rPr>
              <a:t>ccioran@infotech.com</a:t>
            </a:r>
          </a:p>
          <a:p>
            <a:pPr algn="ctr">
              <a:defRPr/>
            </a:pPr>
            <a:endParaRPr lang="en-CA" sz="3200" dirty="0">
              <a:solidFill>
                <a:srgbClr val="333333">
                  <a:lumMod val="65000"/>
                  <a:lumOff val="35000"/>
                </a:srgbClr>
              </a:solidFill>
              <a:latin typeface="Calibr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A8DD1-E906-4C38-8E97-0E3C1AB9BC8C}"/>
              </a:ext>
            </a:extLst>
          </p:cNvPr>
          <p:cNvGrpSpPr/>
          <p:nvPr/>
        </p:nvGrpSpPr>
        <p:grpSpPr>
          <a:xfrm>
            <a:off x="7163375" y="1230923"/>
            <a:ext cx="2285426" cy="4498758"/>
            <a:chOff x="7171396" y="1230923"/>
            <a:chExt cx="2285426" cy="44987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7CFEE7-DA86-4743-A2B0-EB5C52F1D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722"/>
            <a:stretch/>
          </p:blipFill>
          <p:spPr>
            <a:xfrm>
              <a:off x="7171396" y="1230923"/>
              <a:ext cx="2285425" cy="43686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9292BB-15A1-41F6-9A4E-D50D79395DD3}"/>
                </a:ext>
              </a:extLst>
            </p:cNvPr>
            <p:cNvSpPr/>
            <p:nvPr/>
          </p:nvSpPr>
          <p:spPr>
            <a:xfrm>
              <a:off x="7171396" y="5302400"/>
              <a:ext cx="2285426" cy="427281"/>
            </a:xfrm>
            <a:prstGeom prst="rect">
              <a:avLst/>
            </a:pr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383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09E0-E147-4F34-96CF-C01FE8A8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Info-Tech Research Group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ECC77-A8FE-41FE-BCD8-E72CCA2E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B06560-8FB3-447A-833B-03054812950A}"/>
              </a:ext>
            </a:extLst>
          </p:cNvPr>
          <p:cNvSpPr/>
          <p:nvPr/>
        </p:nvSpPr>
        <p:spPr>
          <a:xfrm>
            <a:off x="1426464" y="512064"/>
            <a:ext cx="10122408" cy="268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Applications Department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BC753C-DB93-45E3-B442-C4A1A8E76885}"/>
              </a:ext>
            </a:extLst>
          </p:cNvPr>
          <p:cNvSpPr/>
          <p:nvPr/>
        </p:nvSpPr>
        <p:spPr>
          <a:xfrm>
            <a:off x="2008094" y="1174376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 Strategy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1CE99D-E7C1-41EC-95C8-A6C0A8AA4137}"/>
              </a:ext>
            </a:extLst>
          </p:cNvPr>
          <p:cNvSpPr/>
          <p:nvPr/>
        </p:nvSpPr>
        <p:spPr>
          <a:xfrm>
            <a:off x="4552995" y="1174376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APortM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D82262-21FC-4E3B-9E3F-8577914CADCC}"/>
              </a:ext>
            </a:extLst>
          </p:cNvPr>
          <p:cNvSpPr/>
          <p:nvPr/>
        </p:nvSpPr>
        <p:spPr>
          <a:xfrm>
            <a:off x="6945494" y="1174376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App/Product Quality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D97BF-E300-409C-A005-0725207AEDBE}"/>
              </a:ext>
            </a:extLst>
          </p:cNvPr>
          <p:cNvSpPr/>
          <p:nvPr/>
        </p:nvSpPr>
        <p:spPr>
          <a:xfrm>
            <a:off x="9286359" y="1174374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Architecture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0D7118-E8B8-4DB7-8B8F-67C255A2F185}"/>
              </a:ext>
            </a:extLst>
          </p:cNvPr>
          <p:cNvSpPr/>
          <p:nvPr/>
        </p:nvSpPr>
        <p:spPr>
          <a:xfrm>
            <a:off x="2008093" y="1836688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Business Value Measurement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0ADB10-C39D-474B-AB92-368B8046110E}"/>
              </a:ext>
            </a:extLst>
          </p:cNvPr>
          <p:cNvSpPr/>
          <p:nvPr/>
        </p:nvSpPr>
        <p:spPr>
          <a:xfrm>
            <a:off x="2008092" y="2497923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Departments Metrics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EEF7F-7659-48ED-853A-188C1838C310}"/>
              </a:ext>
            </a:extLst>
          </p:cNvPr>
          <p:cNvSpPr/>
          <p:nvPr/>
        </p:nvSpPr>
        <p:spPr>
          <a:xfrm>
            <a:off x="4552994" y="1846729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Requirements Management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946D60-6BD4-4F92-A437-2A3EF1581BEF}"/>
              </a:ext>
            </a:extLst>
          </p:cNvPr>
          <p:cNvSpPr/>
          <p:nvPr/>
        </p:nvSpPr>
        <p:spPr>
          <a:xfrm>
            <a:off x="4552995" y="2519082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Release Management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84ED07-183E-480A-B7AD-37B393F22AF1}"/>
              </a:ext>
            </a:extLst>
          </p:cNvPr>
          <p:cNvSpPr/>
          <p:nvPr/>
        </p:nvSpPr>
        <p:spPr>
          <a:xfrm>
            <a:off x="6945494" y="1835609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Vision Backlog, Roadmap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646169-87B8-41BA-9C7E-B8B2B7A7C2F1}"/>
              </a:ext>
            </a:extLst>
          </p:cNvPr>
          <p:cNvSpPr/>
          <p:nvPr/>
        </p:nvSpPr>
        <p:spPr>
          <a:xfrm>
            <a:off x="6945493" y="2491111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Lifecycle Management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C3FC65-F02C-4400-8F3A-B3464DB95804}"/>
              </a:ext>
            </a:extLst>
          </p:cNvPr>
          <p:cNvSpPr/>
          <p:nvPr/>
        </p:nvSpPr>
        <p:spPr>
          <a:xfrm>
            <a:off x="1426464" y="3352800"/>
            <a:ext cx="10122408" cy="268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 Delivery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C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046E70-4685-4475-9B8C-EFF2429B3724}"/>
              </a:ext>
            </a:extLst>
          </p:cNvPr>
          <p:cNvSpPr/>
          <p:nvPr/>
        </p:nvSpPr>
        <p:spPr>
          <a:xfrm>
            <a:off x="9278471" y="1846727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 &amp; Reporting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D21042-E5A4-43EB-9263-2398C4F9889A}"/>
              </a:ext>
            </a:extLst>
          </p:cNvPr>
          <p:cNvSpPr/>
          <p:nvPr/>
        </p:nvSpPr>
        <p:spPr>
          <a:xfrm>
            <a:off x="9308859" y="2491110"/>
            <a:ext cx="1810871" cy="51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Quality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7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6E0C378D-5B2F-9049-99C0-AD64D6DC85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675"/>
            <a:ext cx="12192000" cy="6858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608B-7B0B-954F-AF00-443963EE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3C4A6-EBE6-474B-97DE-75A86AFE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E91BD-81B2-4E06-89A0-AC6E4E827FE9}"/>
              </a:ext>
            </a:extLst>
          </p:cNvPr>
          <p:cNvSpPr/>
          <p:nvPr/>
        </p:nvSpPr>
        <p:spPr>
          <a:xfrm>
            <a:off x="314959" y="3323046"/>
            <a:ext cx="11501121" cy="312538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E7A6F-38FD-495C-A60A-EA0101056DBA}"/>
              </a:ext>
            </a:extLst>
          </p:cNvPr>
          <p:cNvSpPr/>
          <p:nvPr/>
        </p:nvSpPr>
        <p:spPr>
          <a:xfrm>
            <a:off x="6024911" y="1564047"/>
            <a:ext cx="5791169" cy="1787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47EFE-4A96-4CDD-ACE9-4104DF3F151B}"/>
              </a:ext>
            </a:extLst>
          </p:cNvPr>
          <p:cNvSpPr/>
          <p:nvPr/>
        </p:nvSpPr>
        <p:spPr>
          <a:xfrm>
            <a:off x="550863" y="1564047"/>
            <a:ext cx="5417863" cy="1787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>
              <a:solidFill>
                <a:srgbClr val="FFFFFF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A3F96A1-06C0-4B57-8413-822DAD004027}"/>
              </a:ext>
            </a:extLst>
          </p:cNvPr>
          <p:cNvSpPr txBox="1"/>
          <p:nvPr/>
        </p:nvSpPr>
        <p:spPr>
          <a:xfrm>
            <a:off x="6172080" y="1580672"/>
            <a:ext cx="5181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717272"/>
                </a:solidFill>
                <a:latin typeface="Montserrat" pitchFamily="2" charset="77"/>
                <a:ea typeface="Arial Black" charset="0"/>
                <a:cs typeface="Arial Black" charset="0"/>
              </a:rPr>
              <a:t>Complication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Your IT teams struggle to justify and trace their own tactical initiatives back to business goals.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They cannot confidently rationalize the value of their initiatives in language the business understands.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C5E323B0-A78D-48E7-AC9D-0F6D1E054F77}"/>
              </a:ext>
            </a:extLst>
          </p:cNvPr>
          <p:cNvSpPr txBox="1"/>
          <p:nvPr/>
        </p:nvSpPr>
        <p:spPr>
          <a:xfrm>
            <a:off x="731005" y="1580672"/>
            <a:ext cx="51890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717272"/>
                </a:solidFill>
                <a:latin typeface="Montserrat" pitchFamily="2" charset="77"/>
                <a:ea typeface="Arial Black" charset="0"/>
                <a:cs typeface="Arial Black" charset="0"/>
              </a:rPr>
              <a:t>Situation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You are tasked to deliver key IT initiatives to achieve your strategic business goals and objectives.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1727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You must deliver and support effective and important applications to build trust and credibility with the business.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94F9AFEB-4EEC-44DF-A2AB-FE0217924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317"/>
            <a:ext cx="9144000" cy="606963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Why are we here?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6387320-9B07-8740-9E89-410994638210}"/>
              </a:ext>
            </a:extLst>
          </p:cNvPr>
          <p:cNvSpPr txBox="1">
            <a:spLocks/>
          </p:cNvSpPr>
          <p:nvPr/>
        </p:nvSpPr>
        <p:spPr>
          <a:xfrm>
            <a:off x="550863" y="3758862"/>
            <a:ext cx="11265217" cy="347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4B4B4B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717272"/>
                </a:solidFill>
              </a:rPr>
              <a:t>IT struggles to create valuable applications for CxOs and users.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657157-EAD0-5743-AF54-6576665876E2}"/>
              </a:ext>
            </a:extLst>
          </p:cNvPr>
          <p:cNvGrpSpPr/>
          <p:nvPr/>
        </p:nvGrpSpPr>
        <p:grpSpPr>
          <a:xfrm>
            <a:off x="812694" y="4187552"/>
            <a:ext cx="1692529" cy="1692529"/>
            <a:chOff x="894218" y="2344128"/>
            <a:chExt cx="736053" cy="73605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301044-F1EB-AF45-91EC-E8B65C846C79}"/>
                </a:ext>
              </a:extLst>
            </p:cNvPr>
            <p:cNvSpPr/>
            <p:nvPr/>
          </p:nvSpPr>
          <p:spPr>
            <a:xfrm>
              <a:off x="938245" y="2393301"/>
              <a:ext cx="648000" cy="648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  <a:latin typeface="Montserrat" pitchFamily="2" charset="77"/>
                  <a:ea typeface="Arial Black" charset="0"/>
                  <a:cs typeface="Arial Black" charset="0"/>
                </a:rPr>
                <a:t>40%</a:t>
              </a:r>
              <a:endParaRPr lang="en-CA" sz="3000" b="1" dirty="0">
                <a:solidFill>
                  <a:srgbClr val="0070C0"/>
                </a:solidFill>
                <a:latin typeface="Montserrat" pitchFamily="2" charset="77"/>
                <a:ea typeface="Arial Black" charset="0"/>
                <a:cs typeface="Arial Black" charset="0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881D8467-3EF9-AA4D-B9EE-00EC3B813371}"/>
                </a:ext>
              </a:extLst>
            </p:cNvPr>
            <p:cNvSpPr/>
            <p:nvPr/>
          </p:nvSpPr>
          <p:spPr>
            <a:xfrm rot="5400000" flipH="1">
              <a:off x="894218" y="2344128"/>
              <a:ext cx="736053" cy="736053"/>
            </a:xfrm>
            <a:prstGeom prst="blockArc">
              <a:avLst>
                <a:gd name="adj1" fmla="val 13775280"/>
                <a:gd name="adj2" fmla="val 21472095"/>
                <a:gd name="adj3" fmla="val 9378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677F88-B883-E64C-B151-CB2BB4E1CD06}"/>
              </a:ext>
            </a:extLst>
          </p:cNvPr>
          <p:cNvGrpSpPr/>
          <p:nvPr/>
        </p:nvGrpSpPr>
        <p:grpSpPr>
          <a:xfrm>
            <a:off x="6290879" y="4187552"/>
            <a:ext cx="1692529" cy="1692529"/>
            <a:chOff x="894218" y="2344128"/>
            <a:chExt cx="736053" cy="73605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8F5702-FA6D-1D4B-A336-1542250ED9C2}"/>
                </a:ext>
              </a:extLst>
            </p:cNvPr>
            <p:cNvSpPr/>
            <p:nvPr/>
          </p:nvSpPr>
          <p:spPr>
            <a:xfrm>
              <a:off x="938245" y="2393301"/>
              <a:ext cx="648000" cy="648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CA" sz="3000" b="1" dirty="0">
                  <a:solidFill>
                    <a:srgbClr val="0070C0"/>
                  </a:solidFill>
                  <a:latin typeface="Montserrat" pitchFamily="2" charset="77"/>
                  <a:ea typeface="Arial Black" charset="0"/>
                  <a:cs typeface="Arial Black" charset="0"/>
                </a:rPr>
                <a:t>83%</a:t>
              </a:r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6CF35FA1-1C8D-2845-8721-AA84C93ECFA8}"/>
                </a:ext>
              </a:extLst>
            </p:cNvPr>
            <p:cNvSpPr/>
            <p:nvPr/>
          </p:nvSpPr>
          <p:spPr>
            <a:xfrm rot="5400000" flipH="1">
              <a:off x="894218" y="2344128"/>
              <a:ext cx="736053" cy="736053"/>
            </a:xfrm>
            <a:prstGeom prst="blockArc">
              <a:avLst>
                <a:gd name="adj1" fmla="val 3587221"/>
                <a:gd name="adj2" fmla="val 21579318"/>
                <a:gd name="adj3" fmla="val 8146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Arial Black" charset="0"/>
                <a:cs typeface="Arial Black" charset="0"/>
              </a:endParaRPr>
            </a:p>
          </p:txBody>
        </p:sp>
      </p:grpSp>
      <p:sp>
        <p:nvSpPr>
          <p:cNvPr id="25" name="Content Placeholder 28">
            <a:extLst>
              <a:ext uri="{FF2B5EF4-FFF2-40B4-BE49-F238E27FC236}">
                <a16:creationId xmlns:a16="http://schemas.microsoft.com/office/drawing/2014/main" id="{840DC573-EC17-2344-B525-CEA392D4D6EF}"/>
              </a:ext>
            </a:extLst>
          </p:cNvPr>
          <p:cNvSpPr txBox="1">
            <a:spLocks/>
          </p:cNvSpPr>
          <p:nvPr/>
        </p:nvSpPr>
        <p:spPr>
          <a:xfrm>
            <a:off x="2798220" y="4806003"/>
            <a:ext cx="275485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/>
              <a:t>40% of applications are rated as effective and important by users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840DC573-EC17-2344-B525-CEA392D4D6EF}"/>
              </a:ext>
            </a:extLst>
          </p:cNvPr>
          <p:cNvSpPr txBox="1">
            <a:spLocks/>
          </p:cNvSpPr>
          <p:nvPr/>
        </p:nvSpPr>
        <p:spPr>
          <a:xfrm>
            <a:off x="8259780" y="4709054"/>
            <a:ext cx="2811211" cy="6740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/>
              <a:t>83% of users are using applications neither sanctioned or managed by IT</a:t>
            </a:r>
          </a:p>
        </p:txBody>
      </p:sp>
      <p:sp>
        <p:nvSpPr>
          <p:cNvPr id="28" name="Content Placeholder 28">
            <a:extLst>
              <a:ext uri="{FF2B5EF4-FFF2-40B4-BE49-F238E27FC236}">
                <a16:creationId xmlns:a16="http://schemas.microsoft.com/office/drawing/2014/main" id="{840DC573-EC17-2344-B525-CEA392D4D6EF}"/>
              </a:ext>
            </a:extLst>
          </p:cNvPr>
          <p:cNvSpPr txBox="1">
            <a:spLocks/>
          </p:cNvSpPr>
          <p:nvPr/>
        </p:nvSpPr>
        <p:spPr>
          <a:xfrm>
            <a:off x="-250901" y="6073557"/>
            <a:ext cx="5803976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0" dirty="0"/>
              <a:t>Source: Info-Tech’s Application Portfolio Assessment Diagnostic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6DD12FF-8892-4F1B-B09D-DA6F385787D3}"/>
              </a:ext>
            </a:extLst>
          </p:cNvPr>
          <p:cNvSpPr txBox="1">
            <a:spLocks/>
          </p:cNvSpPr>
          <p:nvPr/>
        </p:nvSpPr>
        <p:spPr>
          <a:xfrm>
            <a:off x="4980184" y="6067854"/>
            <a:ext cx="5803976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0" dirty="0"/>
              <a:t>Source: CISCO (2016)</a:t>
            </a:r>
          </a:p>
        </p:txBody>
      </p:sp>
    </p:spTree>
    <p:extLst>
      <p:ext uri="{BB962C8B-B14F-4D97-AF65-F5344CB8AC3E}">
        <p14:creationId xmlns:p14="http://schemas.microsoft.com/office/powerpoint/2010/main" val="91070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792EE385-AD25-AB46-9EA4-3755730D396C}"/>
              </a:ext>
            </a:extLst>
          </p:cNvPr>
          <p:cNvSpPr/>
          <p:nvPr/>
        </p:nvSpPr>
        <p:spPr>
          <a:xfrm>
            <a:off x="6754524" y="2538236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94D205-8120-CC45-890A-EB194DFA6848}"/>
              </a:ext>
            </a:extLst>
          </p:cNvPr>
          <p:cNvSpPr/>
          <p:nvPr/>
        </p:nvSpPr>
        <p:spPr>
          <a:xfrm>
            <a:off x="3843044" y="2526472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39BFA7-ABA0-A543-A55B-C94676CE7160}"/>
              </a:ext>
            </a:extLst>
          </p:cNvPr>
          <p:cNvSpPr/>
          <p:nvPr/>
        </p:nvSpPr>
        <p:spPr>
          <a:xfrm>
            <a:off x="1123325" y="2541396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73EA1D-D6D8-994A-B246-24463765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0658-9C38-FD40-B9CA-EF04381A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CC7A6A-9121-A245-A1D7-9933584B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8" y="1091623"/>
            <a:ext cx="10032076" cy="10748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can Info-Tech help?</a:t>
            </a:r>
          </a:p>
        </p:txBody>
      </p:sp>
      <p:sp>
        <p:nvSpPr>
          <p:cNvPr id="13" name="Content Placeholder 80">
            <a:extLst>
              <a:ext uri="{FF2B5EF4-FFF2-40B4-BE49-F238E27FC236}">
                <a16:creationId xmlns:a16="http://schemas.microsoft.com/office/drawing/2014/main" id="{61766226-E17B-3642-A03A-74AC1102CB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2501" y="4137238"/>
            <a:ext cx="3373303" cy="347643"/>
          </a:xfrm>
        </p:spPr>
        <p:txBody>
          <a:bodyPr/>
          <a:lstStyle/>
          <a:p>
            <a:r>
              <a:rPr lang="en-US" sz="1600" dirty="0"/>
              <a:t>Focus on </a:t>
            </a:r>
            <a:br>
              <a:rPr lang="en-US" sz="1600" dirty="0"/>
            </a:br>
            <a:r>
              <a:rPr lang="en-US" sz="1600" dirty="0"/>
              <a:t>Application Value </a:t>
            </a:r>
          </a:p>
        </p:txBody>
      </p:sp>
      <p:sp>
        <p:nvSpPr>
          <p:cNvPr id="14" name="Content Placeholder 81">
            <a:extLst>
              <a:ext uri="{FF2B5EF4-FFF2-40B4-BE49-F238E27FC236}">
                <a16:creationId xmlns:a16="http://schemas.microsoft.com/office/drawing/2014/main" id="{43278BAC-068C-884C-98BF-BAF80BC596D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778" y="4667304"/>
            <a:ext cx="2421778" cy="13663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Concentrate your efforts on the delivery of effective and important applications that deliver value for key organizational goals. </a:t>
            </a:r>
            <a:endParaRPr lang="en-US" sz="1600" dirty="0"/>
          </a:p>
        </p:txBody>
      </p:sp>
      <p:sp>
        <p:nvSpPr>
          <p:cNvPr id="15" name="Content Placeholder 82">
            <a:extLst>
              <a:ext uri="{FF2B5EF4-FFF2-40B4-BE49-F238E27FC236}">
                <a16:creationId xmlns:a16="http://schemas.microsoft.com/office/drawing/2014/main" id="{404D0867-67B3-5547-958E-E49C064316A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95815" y="4137238"/>
            <a:ext cx="4498580" cy="347643"/>
          </a:xfrm>
        </p:spPr>
        <p:txBody>
          <a:bodyPr/>
          <a:lstStyle/>
          <a:p>
            <a:r>
              <a:rPr lang="en-US" sz="1600" dirty="0"/>
              <a:t>Build the Right </a:t>
            </a:r>
            <a:br>
              <a:rPr lang="en-US" sz="1600" dirty="0"/>
            </a:br>
            <a:r>
              <a:rPr lang="en-US" sz="1600" dirty="0"/>
              <a:t>Apps Capabilities</a:t>
            </a:r>
          </a:p>
        </p:txBody>
      </p:sp>
      <p:sp>
        <p:nvSpPr>
          <p:cNvPr id="16" name="Content Placeholder 83">
            <a:extLst>
              <a:ext uri="{FF2B5EF4-FFF2-40B4-BE49-F238E27FC236}">
                <a16:creationId xmlns:a16="http://schemas.microsoft.com/office/drawing/2014/main" id="{429937C0-8E27-7843-A2BE-7FFA3741CBF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67711" y="4667303"/>
            <a:ext cx="2421778" cy="13663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Optimize the key applications department capabilities that drive IT satisfaction and build credibility.</a:t>
            </a:r>
            <a:endParaRPr lang="en-US" sz="1600" dirty="0"/>
          </a:p>
        </p:txBody>
      </p:sp>
      <p:sp>
        <p:nvSpPr>
          <p:cNvPr id="17" name="Content Placeholder 84">
            <a:extLst>
              <a:ext uri="{FF2B5EF4-FFF2-40B4-BE49-F238E27FC236}">
                <a16:creationId xmlns:a16="http://schemas.microsoft.com/office/drawing/2014/main" id="{E37634DF-51EE-3447-9BFF-A39F66C96FB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994541" y="4137238"/>
            <a:ext cx="3142459" cy="347643"/>
          </a:xfrm>
        </p:spPr>
        <p:txBody>
          <a:bodyPr/>
          <a:lstStyle/>
          <a:p>
            <a:r>
              <a:rPr lang="en-US" sz="1600" dirty="0"/>
              <a:t>Strengthen Your Application Delivery Process</a:t>
            </a:r>
          </a:p>
          <a:p>
            <a:endParaRPr lang="en-US" sz="1600" dirty="0"/>
          </a:p>
        </p:txBody>
      </p:sp>
      <p:sp>
        <p:nvSpPr>
          <p:cNvPr id="18" name="Content Placeholder 85">
            <a:extLst>
              <a:ext uri="{FF2B5EF4-FFF2-40B4-BE49-F238E27FC236}">
                <a16:creationId xmlns:a16="http://schemas.microsoft.com/office/drawing/2014/main" id="{1224CD5B-0494-3442-A115-2489F961020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96937" y="4672783"/>
            <a:ext cx="2421778" cy="13663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1600" dirty="0"/>
              <a:t>Deliver value with sustainable, predictable, and continuously improved throughput using the right practices.</a:t>
            </a:r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7D3293-D971-5D4B-B552-5E033B1E6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591" y="2730662"/>
            <a:ext cx="1013121" cy="1013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FC11-8870-4332-AF9F-1057FFD0C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430" y="2727142"/>
            <a:ext cx="1013840" cy="1013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FB739E-0AF0-4771-80CD-6F52C8410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50" y="2715378"/>
            <a:ext cx="1013840" cy="101384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6426FA7-83CE-42A2-A1D8-47D20276C495}"/>
              </a:ext>
            </a:extLst>
          </p:cNvPr>
          <p:cNvSpPr/>
          <p:nvPr/>
        </p:nvSpPr>
        <p:spPr>
          <a:xfrm>
            <a:off x="9683750" y="2531061"/>
            <a:ext cx="1391653" cy="1391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84">
            <a:extLst>
              <a:ext uri="{FF2B5EF4-FFF2-40B4-BE49-F238E27FC236}">
                <a16:creationId xmlns:a16="http://schemas.microsoft.com/office/drawing/2014/main" id="{D67A6F13-CCD1-46B9-8347-BF0AD31E5D1E}"/>
              </a:ext>
            </a:extLst>
          </p:cNvPr>
          <p:cNvSpPr txBox="1">
            <a:spLocks/>
          </p:cNvSpPr>
          <p:nvPr/>
        </p:nvSpPr>
        <p:spPr>
          <a:xfrm>
            <a:off x="8923767" y="4130063"/>
            <a:ext cx="3142459" cy="347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71727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Prioritize the </a:t>
            </a:r>
            <a:br>
              <a:rPr lang="en-US" sz="1600" dirty="0"/>
            </a:br>
            <a:r>
              <a:rPr lang="en-US" sz="1600" dirty="0"/>
              <a:t>Right Initiatives</a:t>
            </a:r>
          </a:p>
          <a:p>
            <a:endParaRPr lang="en-US" sz="1600" dirty="0"/>
          </a:p>
        </p:txBody>
      </p:sp>
      <p:sp>
        <p:nvSpPr>
          <p:cNvPr id="25" name="Content Placeholder 85">
            <a:extLst>
              <a:ext uri="{FF2B5EF4-FFF2-40B4-BE49-F238E27FC236}">
                <a16:creationId xmlns:a16="http://schemas.microsoft.com/office/drawing/2014/main" id="{980A0DA0-11B6-4593-BFD7-3943CCB33FE7}"/>
              </a:ext>
            </a:extLst>
          </p:cNvPr>
          <p:cNvSpPr txBox="1">
            <a:spLocks/>
          </p:cNvSpPr>
          <p:nvPr/>
        </p:nvSpPr>
        <p:spPr>
          <a:xfrm>
            <a:off x="9226163" y="4665608"/>
            <a:ext cx="2421778" cy="1366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1600" dirty="0"/>
              <a:t>Identify and prioritize the initiatives that will create the right outcomes for your team and stakeholders.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2EC6FE-8B14-479D-AD89-5F066E7FFA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745" y="2679467"/>
            <a:ext cx="1085662" cy="1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7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044" y="1397411"/>
            <a:ext cx="7271534" cy="40631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33687-B47E-B647-87FA-D0C0E51D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2EB476-FD86-0048-AFB1-B2B64962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2088682"/>
            <a:ext cx="3114097" cy="1074802"/>
          </a:xfrm>
        </p:spPr>
        <p:txBody>
          <a:bodyPr/>
          <a:lstStyle/>
          <a:p>
            <a:r>
              <a:rPr lang="en-US" dirty="0"/>
              <a:t>Let’s play Application Strategy Bingo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3DDD-19A3-6D49-86A4-38FCC6AC3ED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4C47644-DFE9-C543-AA37-E10B380D321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A16BD5-F9FB-724F-8722-3F8136CCBED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AD4D7CE-361F-2042-98CE-21CB174FC2DD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8C73AB-7A16-3046-8D5D-E6D3CF28590D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89757-9135-544B-817C-668338FD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B921846-A170-9147-8FEF-DD9A1817879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4"/>
          <a:srcRect l="16725" r="8998"/>
          <a:stretch/>
        </p:blipFill>
        <p:spPr>
          <a:xfrm>
            <a:off x="4548187" y="0"/>
            <a:ext cx="7643813" cy="6858000"/>
          </a:xfrm>
        </p:spPr>
      </p:pic>
    </p:spTree>
    <p:extLst>
      <p:ext uri="{BB962C8B-B14F-4D97-AF65-F5344CB8AC3E}">
        <p14:creationId xmlns:p14="http://schemas.microsoft.com/office/powerpoint/2010/main" val="136928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 descr="A picture containing person, wall, indoor, man&#10;&#10;Description automatically generated">
            <a:extLst>
              <a:ext uri="{FF2B5EF4-FFF2-40B4-BE49-F238E27FC236}">
                <a16:creationId xmlns:a16="http://schemas.microsoft.com/office/drawing/2014/main" id="{7B5D301E-2EBB-EF49-91E0-C851146984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48188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6A2C9-DFB2-304C-BA53-08E0F934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Info-Tech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0931-9793-024D-95B7-D3A625D7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35552A91-DF78-3E4A-9382-A746B50101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1024" y="2491392"/>
            <a:ext cx="4777556" cy="32045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Identify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Write down your top-five IT initiatives on your Application Strategy Bingo Card. Indicate the critical applications that will be addressed and impacted by your IT initiatives.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Pick one initiative. Consider its primary stakeholders, the business goals it is designed to satisfy, and its key outcomes.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F6C33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Discuss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Share your chosen IT initiative with your group.</a:t>
            </a:r>
            <a:endParaRPr lang="en-US" sz="1600" b="0" dirty="0"/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3C6105D-0C56-5946-B838-47C7670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7" y="652607"/>
            <a:ext cx="4825682" cy="831706"/>
          </a:xfrm>
        </p:spPr>
        <p:txBody>
          <a:bodyPr/>
          <a:lstStyle/>
          <a:p>
            <a: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  <a:t>Activity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List your key IT initiatives and goals</a:t>
            </a:r>
          </a:p>
        </p:txBody>
      </p:sp>
    </p:spTree>
    <p:extLst>
      <p:ext uri="{BB962C8B-B14F-4D97-AF65-F5344CB8AC3E}">
        <p14:creationId xmlns:p14="http://schemas.microsoft.com/office/powerpoint/2010/main" val="272630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280B36-A138-2D4E-8AEE-DB039432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323362"/>
            <a:ext cx="4879848" cy="40180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Application Strategy Bingo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2F763BA-82DC-BC46-B18F-629C0074C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9428"/>
              </p:ext>
            </p:extLst>
          </p:nvPr>
        </p:nvGraphicFramePr>
        <p:xfrm>
          <a:off x="509286" y="1057502"/>
          <a:ext cx="11100123" cy="5332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99203">
                  <a:extLst>
                    <a:ext uri="{9D8B030D-6E8A-4147-A177-3AD203B41FA5}">
                      <a16:colId xmlns:a16="http://schemas.microsoft.com/office/drawing/2014/main" val="2945285448"/>
                    </a:ext>
                  </a:extLst>
                </a:gridCol>
                <a:gridCol w="1086157">
                  <a:extLst>
                    <a:ext uri="{9D8B030D-6E8A-4147-A177-3AD203B41FA5}">
                      <a16:colId xmlns:a16="http://schemas.microsoft.com/office/drawing/2014/main" val="1099292366"/>
                    </a:ext>
                  </a:extLst>
                </a:gridCol>
                <a:gridCol w="862836">
                  <a:extLst>
                    <a:ext uri="{9D8B030D-6E8A-4147-A177-3AD203B41FA5}">
                      <a16:colId xmlns:a16="http://schemas.microsoft.com/office/drawing/2014/main" val="2741330773"/>
                    </a:ext>
                  </a:extLst>
                </a:gridCol>
                <a:gridCol w="761324">
                  <a:extLst>
                    <a:ext uri="{9D8B030D-6E8A-4147-A177-3AD203B41FA5}">
                      <a16:colId xmlns:a16="http://schemas.microsoft.com/office/drawing/2014/main" val="3736906069"/>
                    </a:ext>
                  </a:extLst>
                </a:gridCol>
                <a:gridCol w="852684">
                  <a:extLst>
                    <a:ext uri="{9D8B030D-6E8A-4147-A177-3AD203B41FA5}">
                      <a16:colId xmlns:a16="http://schemas.microsoft.com/office/drawing/2014/main" val="379574161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147658322"/>
                    </a:ext>
                  </a:extLst>
                </a:gridCol>
                <a:gridCol w="704260">
                  <a:extLst>
                    <a:ext uri="{9D8B030D-6E8A-4147-A177-3AD203B41FA5}">
                      <a16:colId xmlns:a16="http://schemas.microsoft.com/office/drawing/2014/main" val="210514321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2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6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9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Initiatives &amp; Business 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Critical App(s)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Application Capabilities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Value Delivery Process</a:t>
                      </a:r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576B7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2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45716"/>
                  </a:ext>
                </a:extLst>
              </a:tr>
              <a:tr h="59419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&amp; Project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Work Order Delivery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Innovation Leadership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App. Portfolio Mmgt.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Data Quality &amp; Access.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Product Quality</a:t>
                      </a:r>
                      <a:endParaRPr lang="en-CA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Intake &amp;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 Backlog Mmgt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Req. </a:t>
                      </a:r>
                      <a:r>
                        <a:rPr lang="en-US" sz="1000" baseline="0" dirty="0">
                          <a:solidFill>
                            <a:srgbClr val="717272"/>
                          </a:solidFill>
                        </a:rPr>
                        <a:t>Analysis &amp; Design</a:t>
                      </a:r>
                      <a:endParaRPr lang="en-US" sz="10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Build &amp; Implement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717272"/>
                          </a:solidFill>
                        </a:rPr>
                        <a:t>Operations &amp; Maint.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Streamline Business Operations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Custom Back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Office 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33887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Customer Retention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Marketing</a:t>
                      </a:r>
                      <a:r>
                        <a:rPr lang="en-US" sz="1600" baseline="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DB</a:t>
                      </a:r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Increase</a:t>
                      </a:r>
                      <a:r>
                        <a:rPr lang="en-US" sz="1800" baseline="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 Market Reach</a:t>
                      </a:r>
                      <a:endParaRPr lang="en-US" sz="1800" dirty="0">
                        <a:solidFill>
                          <a:srgbClr val="2576B7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Website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CRM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Mobile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4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045948"/>
                  </a:ext>
                </a:extLst>
              </a:tr>
              <a:tr h="8958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2576B7"/>
                          </a:solidFill>
                          <a:latin typeface="Ink Free" panose="03080402000500000000" pitchFamily="66" charset="0"/>
                          <a:ea typeface="Roboto" panose="02000000000000000000" pitchFamily="2" charset="0"/>
                        </a:rPr>
                        <a:t>Initiative 5</a:t>
                      </a: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717272"/>
                        </a:solidFill>
                        <a:latin typeface="Ink Free" panose="03080402000500000000" pitchFamily="66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71727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5927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97372A-0037-409B-8971-5D78A925D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179317"/>
              </p:ext>
            </p:extLst>
          </p:nvPr>
        </p:nvGraphicFramePr>
        <p:xfrm>
          <a:off x="5373624" y="97665"/>
          <a:ext cx="6235785" cy="8531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58112">
                  <a:extLst>
                    <a:ext uri="{9D8B030D-6E8A-4147-A177-3AD203B41FA5}">
                      <a16:colId xmlns:a16="http://schemas.microsoft.com/office/drawing/2014/main" val="4093244167"/>
                    </a:ext>
                  </a:extLst>
                </a:gridCol>
                <a:gridCol w="4577673">
                  <a:extLst>
                    <a:ext uri="{9D8B030D-6E8A-4147-A177-3AD203B41FA5}">
                      <a16:colId xmlns:a16="http://schemas.microsoft.com/office/drawing/2014/main" val="1192039943"/>
                    </a:ext>
                  </a:extLst>
                </a:gridCol>
              </a:tblGrid>
              <a:tr h="853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Key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Apps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717272"/>
                          </a:solidFill>
                          <a:latin typeface="Montserrat" pitchFamily="2" charset="77"/>
                        </a:rPr>
                        <a:t>Driver</a:t>
                      </a:r>
                      <a:endParaRPr lang="en-US" sz="1100" dirty="0">
                        <a:solidFill>
                          <a:srgbClr val="717272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717272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7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21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C9E2EF52-DAF4-4647-9AAE-FDE650CBFED1}"/>
              </a:ext>
            </a:extLst>
          </p:cNvPr>
          <p:cNvSpPr/>
          <p:nvPr/>
        </p:nvSpPr>
        <p:spPr>
          <a:xfrm>
            <a:off x="9928224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B7F4E7-E4D4-2643-B25C-841FFDEA2292}"/>
              </a:ext>
            </a:extLst>
          </p:cNvPr>
          <p:cNvSpPr/>
          <p:nvPr/>
        </p:nvSpPr>
        <p:spPr>
          <a:xfrm>
            <a:off x="6981029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726E37-E127-2D44-8679-5012987A0BC1}"/>
              </a:ext>
            </a:extLst>
          </p:cNvPr>
          <p:cNvSpPr/>
          <p:nvPr/>
        </p:nvSpPr>
        <p:spPr>
          <a:xfrm>
            <a:off x="4150511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0639-8F30-7A43-831B-0B62EABE4339}"/>
              </a:ext>
            </a:extLst>
          </p:cNvPr>
          <p:cNvSpPr/>
          <p:nvPr/>
        </p:nvSpPr>
        <p:spPr>
          <a:xfrm>
            <a:off x="1379975" y="2208223"/>
            <a:ext cx="1109394" cy="11093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73EA1D-D6D8-994A-B246-24463765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0658-9C38-FD40-B9CA-EF04381A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9" name="Content Placeholder 80">
            <a:extLst>
              <a:ext uri="{FF2B5EF4-FFF2-40B4-BE49-F238E27FC236}">
                <a16:creationId xmlns:a16="http://schemas.microsoft.com/office/drawing/2014/main" id="{BD5B3A70-B982-AF40-A3B8-193DC7A134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6178" y="3574762"/>
            <a:ext cx="2880000" cy="927386"/>
          </a:xfrm>
        </p:spPr>
        <p:txBody>
          <a:bodyPr/>
          <a:lstStyle/>
          <a:p>
            <a:r>
              <a:rPr lang="en-US" sz="1600" dirty="0"/>
              <a:t>Apps Driver </a:t>
            </a:r>
          </a:p>
          <a:p>
            <a:endParaRPr lang="en-US" sz="600" dirty="0"/>
          </a:p>
          <a:p>
            <a:r>
              <a:rPr lang="en-US" sz="1600" dirty="0"/>
              <a:t>Strengthen </a:t>
            </a:r>
            <a:br>
              <a:rPr lang="en-US" sz="1600" dirty="0"/>
            </a:br>
            <a:r>
              <a:rPr lang="en-US" sz="1600" dirty="0"/>
              <a:t>Innovation?</a:t>
            </a:r>
          </a:p>
        </p:txBody>
      </p:sp>
      <p:sp>
        <p:nvSpPr>
          <p:cNvPr id="41" name="Content Placeholder 82">
            <a:extLst>
              <a:ext uri="{FF2B5EF4-FFF2-40B4-BE49-F238E27FC236}">
                <a16:creationId xmlns:a16="http://schemas.microsoft.com/office/drawing/2014/main" id="{F9F45F03-D11D-5348-911B-A424366681C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564161" y="3574762"/>
            <a:ext cx="2282094" cy="927386"/>
          </a:xfrm>
        </p:spPr>
        <p:txBody>
          <a:bodyPr/>
          <a:lstStyle/>
          <a:p>
            <a:r>
              <a:rPr lang="en-US" sz="1600" dirty="0"/>
              <a:t>Apps Driver 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Increase </a:t>
            </a:r>
            <a:br>
              <a:rPr lang="en-US" sz="1600" dirty="0"/>
            </a:br>
            <a:r>
              <a:rPr lang="en-US" sz="1600" dirty="0"/>
              <a:t>Throughput?</a:t>
            </a:r>
          </a:p>
        </p:txBody>
      </p:sp>
      <p:sp>
        <p:nvSpPr>
          <p:cNvPr id="43" name="Content Placeholder 84">
            <a:extLst>
              <a:ext uri="{FF2B5EF4-FFF2-40B4-BE49-F238E27FC236}">
                <a16:creationId xmlns:a16="http://schemas.microsoft.com/office/drawing/2014/main" id="{7E92E92C-C846-5942-8612-C662BA79FAB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168284" y="3574762"/>
            <a:ext cx="2734885" cy="927387"/>
          </a:xfrm>
        </p:spPr>
        <p:txBody>
          <a:bodyPr/>
          <a:lstStyle/>
          <a:p>
            <a:r>
              <a:rPr lang="en-US" sz="1600" dirty="0"/>
              <a:t>Apps Driver 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Optimize Application Selection &amp; Implementation?</a:t>
            </a:r>
          </a:p>
        </p:txBody>
      </p:sp>
      <p:sp>
        <p:nvSpPr>
          <p:cNvPr id="54" name="Content Placeholder 84">
            <a:extLst>
              <a:ext uri="{FF2B5EF4-FFF2-40B4-BE49-F238E27FC236}">
                <a16:creationId xmlns:a16="http://schemas.microsoft.com/office/drawing/2014/main" id="{7E92E92C-C846-5942-8612-C662BA79FAB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8674" y="3574763"/>
            <a:ext cx="2568495" cy="927387"/>
          </a:xfrm>
        </p:spPr>
        <p:txBody>
          <a:bodyPr/>
          <a:lstStyle/>
          <a:p>
            <a:r>
              <a:rPr lang="en-US" sz="1600" dirty="0"/>
              <a:t>Apps Driver </a:t>
            </a:r>
          </a:p>
          <a:p>
            <a:br>
              <a:rPr lang="en-US" sz="1600" dirty="0"/>
            </a:br>
            <a:r>
              <a:rPr lang="en-US" sz="1600" dirty="0"/>
              <a:t>Increase </a:t>
            </a:r>
            <a:br>
              <a:rPr lang="en-US" sz="1600" dirty="0"/>
            </a:br>
            <a:r>
              <a:rPr lang="en-US" sz="1600" dirty="0"/>
              <a:t>Data Quality &amp; Accessibility?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1F96EA3-104C-5843-A82B-827E10CE8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20" y="2368268"/>
            <a:ext cx="789305" cy="7893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45D2B6-2E8B-414D-B5F4-1CC71CD25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67" y="2396079"/>
            <a:ext cx="733683" cy="7336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025254A-1016-2D4E-BF36-CDEABB0FCE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58" y="2390052"/>
            <a:ext cx="745737" cy="7457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0DD62-E734-5F43-87B0-C095B2328C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695" y="2365694"/>
            <a:ext cx="794453" cy="794453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09CC7A6A-9121-A245-A1D7-9933584BBFB4}"/>
              </a:ext>
            </a:extLst>
          </p:cNvPr>
          <p:cNvSpPr txBox="1">
            <a:spLocks/>
          </p:cNvSpPr>
          <p:nvPr/>
        </p:nvSpPr>
        <p:spPr>
          <a:xfrm>
            <a:off x="1073728" y="554222"/>
            <a:ext cx="10032076" cy="1074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needs to change in your Applications department?</a:t>
            </a:r>
          </a:p>
        </p:txBody>
      </p:sp>
      <p:sp>
        <p:nvSpPr>
          <p:cNvPr id="30" name="Content Placeholder 85">
            <a:extLst>
              <a:ext uri="{FF2B5EF4-FFF2-40B4-BE49-F238E27FC236}">
                <a16:creationId xmlns:a16="http://schemas.microsoft.com/office/drawing/2014/main" id="{924B3BB3-74F1-46CB-B896-DE021F5223C5}"/>
              </a:ext>
            </a:extLst>
          </p:cNvPr>
          <p:cNvSpPr txBox="1">
            <a:spLocks/>
          </p:cNvSpPr>
          <p:nvPr/>
        </p:nvSpPr>
        <p:spPr>
          <a:xfrm>
            <a:off x="446178" y="5537441"/>
            <a:ext cx="11320991" cy="501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/>
              <a:t>T</a:t>
            </a:r>
            <a:r>
              <a:rPr lang="en-CA" sz="1600" dirty="0" err="1"/>
              <a:t>hese</a:t>
            </a:r>
            <a:r>
              <a:rPr lang="en-CA" sz="1600" dirty="0"/>
              <a:t> are the most-common applications department goals seen by Info-Tech in our applications advisory work.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341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7B5D301E-2EBB-EF49-91E0-C851146984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-142" r="14478" b="142"/>
          <a:stretch/>
        </p:blipFill>
        <p:spPr>
          <a:xfrm>
            <a:off x="-48638" y="0"/>
            <a:ext cx="4596826" cy="685799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6A2C9-DFB2-304C-BA53-08E0F934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Info-Tech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0931-9793-024D-95B7-D3A625D7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C57DE-1A3C-DE4B-A738-E42A62AA58C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35552A91-DF78-3E4A-9382-A746B50101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42845" y="2154509"/>
            <a:ext cx="6467892" cy="37855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Question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1" dirty="0">
                <a:latin typeface="Roboto Light" panose="02000000000000000000" pitchFamily="2" charset="0"/>
                <a:ea typeface="Roboto Light" panose="02000000000000000000" pitchFamily="2" charset="0"/>
              </a:rPr>
              <a:t>Identify the key goal that your applications department </a:t>
            </a:r>
            <a:br>
              <a:rPr lang="en-US" sz="1600" b="0" i="1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1600" b="0" i="1" dirty="0">
                <a:latin typeface="Roboto Light" panose="02000000000000000000" pitchFamily="2" charset="0"/>
                <a:ea typeface="Roboto Light" panose="02000000000000000000" pitchFamily="2" charset="0"/>
              </a:rPr>
              <a:t>needs to focus 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F6C33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Mark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Write the goal in the “Key Apps Goal” box.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solidFill>
                <a:srgbClr val="4B4B4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4B4B4B"/>
                </a:solidFill>
              </a:rPr>
              <a:t>Discuss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What’s driving the focus on your selected goal with your group?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solidFill>
                <a:srgbClr val="4B4B4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1" dirty="0" err="1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n.b.</a:t>
            </a:r>
            <a:r>
              <a:rPr lang="en-US" sz="1600" b="0" i="1" dirty="0">
                <a:solidFill>
                  <a:srgbClr val="4B4B4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If your key apps driver is something that is not on the list, please list that instead. We will be happy to discuss it further!</a:t>
            </a:r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3C6105D-0C56-5946-B838-47C7670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845" y="311225"/>
            <a:ext cx="6740608" cy="831706"/>
          </a:xfrm>
        </p:spPr>
        <p:txBody>
          <a:bodyPr/>
          <a:lstStyle/>
          <a:p>
            <a:r>
              <a:rPr lang="en-US" sz="1600" b="0" dirty="0">
                <a:solidFill>
                  <a:srgbClr val="0070C0"/>
                </a:solidFill>
                <a:latin typeface="Montserrat Light" pitchFamily="2" charset="77"/>
              </a:rPr>
              <a:t>Activity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Identify your key applications department  driver</a:t>
            </a:r>
          </a:p>
        </p:txBody>
      </p:sp>
    </p:spTree>
    <p:extLst>
      <p:ext uri="{BB962C8B-B14F-4D97-AF65-F5344CB8AC3E}">
        <p14:creationId xmlns:p14="http://schemas.microsoft.com/office/powerpoint/2010/main" val="768630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476B7"/>
      </a:accent1>
      <a:accent2>
        <a:srgbClr val="2B9E48"/>
      </a:accent2>
      <a:accent3>
        <a:srgbClr val="F27926"/>
      </a:accent3>
      <a:accent4>
        <a:srgbClr val="5E3290"/>
      </a:accent4>
      <a:accent5>
        <a:srgbClr val="F7C333"/>
      </a:accent5>
      <a:accent6>
        <a:srgbClr val="494949"/>
      </a:accent6>
      <a:hlink>
        <a:srgbClr val="717171"/>
      </a:hlink>
      <a:folHlink>
        <a:srgbClr val="2476B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-732-LIVE-Orlando-DeckTemplate" id="{554A1D9F-4213-8A42-90C1-78B62A8B6447}" vid="{58015004-640A-ED45-8FA9-2A40A3B3C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F5FB20E807E947A38226A64A68BCCE" ma:contentTypeVersion="27" ma:contentTypeDescription="Create a new document." ma:contentTypeScope="" ma:versionID="c6e6397fc5307b997c834062bc51f278">
  <xsd:schema xmlns:xsd="http://www.w3.org/2001/XMLSchema" xmlns:xs="http://www.w3.org/2001/XMLSchema" xmlns:p="http://schemas.microsoft.com/office/2006/metadata/properties" xmlns:ns2="28055875-25c2-4b85-91c8-87cf43f02f15" xmlns:ns3="75a5c94b-9737-4653-bbee-ba6d28873f9d" targetNamespace="http://schemas.microsoft.com/office/2006/metadata/properties" ma:root="true" ma:fieldsID="35218acd00be492901c50f892377e1d9" ns2:_="" ns3:_="">
    <xsd:import namespace="28055875-25c2-4b85-91c8-87cf43f02f15"/>
    <xsd:import namespace="75a5c94b-9737-4653-bbee-ba6d28873f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Status" minOccurs="0"/>
                <xsd:element ref="ns2:PresentationType" minOccurs="0"/>
                <xsd:element ref="ns2:Author_x0028_s_x0029_" minOccurs="0"/>
                <xsd:element ref="ns2:Presenter_x0028_s_x0029_" minOccurs="0"/>
                <xsd:element ref="ns2:LiveEvent_x0028_s_x0029_" minOccurs="0"/>
                <xsd:element ref="ns2:SessionType" minOccurs="0"/>
                <xsd:element ref="ns2:Agenda_x0020__x002d__x0020_Start" minOccurs="0"/>
                <xsd:element ref="ns2:Agenda_x0020__x002d__x0020_End" minOccurs="0"/>
                <xsd:element ref="ns2:Print_x003f_" minOccurs="0"/>
                <xsd:element ref="ns2:SessionDescription" minOccurs="0"/>
                <xsd:element ref="ns2:MediaServiceAutoKeyPoints" minOccurs="0"/>
                <xsd:element ref="ns2:MediaServiceKeyPoints" minOccurs="0"/>
                <xsd:element ref="ns2:Edited" minOccurs="0"/>
                <xsd:element ref="ns2:_x0023_ofslid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5875-25c2-4b85-91c8-87cf43f02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Status" ma:index="18" nillable="true" ma:displayName="Status" ma:default="Draft" ma:format="Dropdown" ma:internalName="Status">
      <xsd:simpleType>
        <xsd:restriction base="dms:Choice">
          <xsd:enumeration value="Draft"/>
          <xsd:enumeration value="No Changes"/>
          <xsd:enumeration value="Ready for Production"/>
          <xsd:enumeration value="Ready for Design"/>
          <xsd:enumeration value="Ready for Final Review"/>
          <xsd:enumeration value="Ready for Use"/>
          <xsd:enumeration value="Out of Live Rotation"/>
          <xsd:enumeration value="Retired"/>
        </xsd:restriction>
      </xsd:simpleType>
    </xsd:element>
    <xsd:element name="PresentationType" ma:index="19" nillable="true" ma:displayName="Presentation Type" ma:description="Type of presentation" ma:format="Dropdown" ma:internalName="PresentationType">
      <xsd:simpleType>
        <xsd:restriction base="dms:Choice">
          <xsd:enumeration value="Keynote"/>
          <xsd:enumeration value="Breakout"/>
          <xsd:enumeration value="Lightning"/>
          <xsd:enumeration value="Other"/>
        </xsd:restriction>
      </xsd:simpleType>
    </xsd:element>
    <xsd:element name="Author_x0028_s_x0029_" ma:index="20" nillable="true" ma:displayName="Author(s)" ma:description="The author of the presentation" ma:format="Dropdown" ma:list="UserInfo" ma:SharePointGroup="0" ma:internalName="Author_x0028_s_x0029_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esenter_x0028_s_x0029_" ma:index="21" nillable="true" ma:displayName="Presenter(s)" ma:description="Who is able to present this deck?" ma:format="Dropdown" ma:list="UserInfo" ma:SharePointGroup="0" ma:internalName="Presenter_x0028_s_x0029_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iveEvent_x0028_s_x0029_" ma:index="22" nillable="true" ma:displayName="Live Event(s)" ma:description="Select the events where this presentation was or will be used." ma:format="Dropdown" ma:internalName="LiveEvent_x0028_s_x0029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ive Toronto May 2018"/>
                    <xsd:enumeration value="Live Vegas Nov 2018"/>
                    <xsd:enumeration value="Live Orlando Feb 2019"/>
                    <xsd:enumeration value="Live Toronto May 2019"/>
                    <xsd:enumeration value="Live Vegas Nov 2019"/>
                    <xsd:enumeration value="Live Orlando Mar 2020"/>
                    <xsd:enumeration value="Live Toronto May 2020"/>
                    <xsd:enumeration value="Live Vegas Nov 2020"/>
                  </xsd:restriction>
                </xsd:simpleType>
              </xsd:element>
            </xsd:sequence>
          </xsd:extension>
        </xsd:complexContent>
      </xsd:complexType>
    </xsd:element>
    <xsd:element name="SessionType" ma:index="23" nillable="true" ma:displayName="Session Type" ma:description="What is the appropriate presentation type?" ma:format="Dropdown" ma:internalName="SessionType">
      <xsd:simpleType>
        <xsd:restriction base="dms:Choice">
          <xsd:enumeration value="Keynote"/>
          <xsd:enumeration value="Breakout"/>
          <xsd:enumeration value="Lightning"/>
        </xsd:restriction>
      </xsd:simpleType>
    </xsd:element>
    <xsd:element name="Agenda_x0020__x002d__x0020_Start" ma:index="24" nillable="true" ma:displayName="Agenda - Start" ma:default="2019-11-19T05:00:00Z" ma:format="DateTime" ma:internalName="Agenda_x0020__x002d__x0020_Start">
      <xsd:simpleType>
        <xsd:restriction base="dms:DateTime"/>
      </xsd:simpleType>
    </xsd:element>
    <xsd:element name="Agenda_x0020__x002d__x0020_End" ma:index="25" nillable="true" ma:displayName="Agenda - End" ma:default="2019-11-19T05:00:00Z" ma:description="What time does this keynote end?" ma:format="DateTime" ma:internalName="Agenda_x0020__x002d__x0020_End">
      <xsd:simpleType>
        <xsd:restriction base="dms:DateTime"/>
      </xsd:simpleType>
    </xsd:element>
    <xsd:element name="Print_x003f_" ma:index="26" nillable="true" ma:displayName="Print?" ma:default="0" ma:description="Does this content need to be printed?" ma:format="Dropdown" ma:internalName="Print_x003f_">
      <xsd:simpleType>
        <xsd:restriction base="dms:Boolean"/>
      </xsd:simpleType>
    </xsd:element>
    <xsd:element name="SessionDescription" ma:index="27" nillable="true" ma:displayName="Session Description" ma:format="Dropdown" ma:internalName="SessionDescription">
      <xsd:simpleType>
        <xsd:restriction base="dms:Note">
          <xsd:maxLength value="255"/>
        </xsd:restriction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Edited" ma:index="30" nillable="true" ma:displayName="Edited" ma:default="0" ma:format="Dropdown" ma:internalName="Edited">
      <xsd:simpleType>
        <xsd:restriction base="dms:Boolean"/>
      </xsd:simpleType>
    </xsd:element>
    <xsd:element name="_x0023_ofslides" ma:index="31" nillable="true" ma:displayName="# of slides" ma:format="Dropdown" ma:internalName="_x0023_ofslides">
      <xsd:simpleType>
        <xsd:restriction base="dms:Text">
          <xsd:maxLength value="255"/>
        </xsd:restriction>
      </xsd:simpleType>
    </xsd:element>
    <xsd:element name="MediaLengthInSeconds" ma:index="3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5c94b-9737-4653-bbee-ba6d28873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8055875-25c2-4b85-91c8-87cf43f02f15">Ready for Use</Status>
    <LiveEvent_x0028_s_x0029_ xmlns="28055875-25c2-4b85-91c8-87cf43f02f15">
      <Value>Live Orlando Mar 2020</Value>
    </LiveEvent_x0028_s_x0029_>
    <PresentationType xmlns="28055875-25c2-4b85-91c8-87cf43f02f15">Breakout</PresentationType>
    <Presenter_x0028_s_x0029_ xmlns="28055875-25c2-4b85-91c8-87cf43f02f15">
      <UserInfo>
        <DisplayName>i:0#.f|membership|ccioran@infotech.com</DisplayName>
        <AccountId>264</AccountId>
        <AccountType/>
      </UserInfo>
      <UserInfo>
        <DisplayName>i:0#.f|membership|aneill@infotech.com</DisplayName>
        <AccountId>2070</AccountId>
        <AccountType/>
      </UserInfo>
      <UserInfo>
        <DisplayName>i:0#.f|membership|heckman@infotech.com</DisplayName>
        <AccountId>2746</AccountId>
        <AccountType/>
      </UserInfo>
      <UserInfo>
        <DisplayName>i:0#.f|membership|tsiman@infotech.com</DisplayName>
        <AccountId>531</AccountId>
        <AccountType/>
      </UserInfo>
    </Presenter_x0028_s_x0029_>
    <SessionType xmlns="28055875-25c2-4b85-91c8-87cf43f02f15" xsi:nil="true"/>
    <Author_x0028_s_x0029_ xmlns="28055875-25c2-4b85-91c8-87cf43f02f15">
      <UserInfo>
        <DisplayName>i:0#.f|membership|akumseun@infotech.com</DisplayName>
        <AccountId>114</AccountId>
        <AccountType/>
      </UserInfo>
    </Author_x0028_s_x0029_>
    <Agenda_x0020__x002d__x0020_End xmlns="28055875-25c2-4b85-91c8-87cf43f02f15" xsi:nil="true"/>
    <Agenda_x0020__x002d__x0020_Start xmlns="28055875-25c2-4b85-91c8-87cf43f02f15" xsi:nil="true"/>
    <Print_x003f_ xmlns="28055875-25c2-4b85-91c8-87cf43f02f15">false</Print_x003f_>
    <SharedWithUsers xmlns="75a5c94b-9737-4653-bbee-ba6d28873f9d">
      <UserInfo>
        <DisplayName>Allison Straker</DisplayName>
        <AccountId>6393</AccountId>
        <AccountType/>
      </UserInfo>
    </SharedWithUsers>
    <SessionDescription xmlns="28055875-25c2-4b85-91c8-87cf43f02f15">No Application Strategy? No problem! Info-Tech's applications team will hep you identify and prioritize the initiatives that will make your apps team the team the business turns to!</SessionDescription>
    <Edited xmlns="28055875-25c2-4b85-91c8-87cf43f02f15">true</Edited>
    <_x0023_ofslides xmlns="28055875-25c2-4b85-91c8-87cf43f02f15">24</_x0023_ofslides>
  </documentManagement>
</p:properties>
</file>

<file path=customXml/itemProps1.xml><?xml version="1.0" encoding="utf-8"?>
<ds:datastoreItem xmlns:ds="http://schemas.openxmlformats.org/officeDocument/2006/customXml" ds:itemID="{B8F6B2A5-1B8A-48CA-A9A0-66ECBD49AD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ECBC0-ACA1-4D04-B4EF-3E9FC03CB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5875-25c2-4b85-91c8-87cf43f02f15"/>
    <ds:schemaRef ds:uri="75a5c94b-9737-4653-bbee-ba6d28873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662EB0-B2B7-4ED4-8080-F32C7B75757E}">
  <ds:schemaRefs>
    <ds:schemaRef ds:uri="http://schemas.microsoft.com/office/2006/metadata/properties"/>
    <ds:schemaRef ds:uri="28055875-25c2-4b85-91c8-87cf43f02f15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75a5c94b-9737-4653-bbee-ba6d28873f9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5520</TotalTime>
  <Words>2068</Words>
  <Application>Microsoft Office PowerPoint</Application>
  <PresentationFormat>Widescreen</PresentationFormat>
  <Paragraphs>572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Application Strategy Bingo</vt:lpstr>
      <vt:lpstr>Agenda</vt:lpstr>
      <vt:lpstr>Why are we here?</vt:lpstr>
      <vt:lpstr>How can Info-Tech help?</vt:lpstr>
      <vt:lpstr>Let’s play Application Strategy Bingo</vt:lpstr>
      <vt:lpstr>Activity List your key IT initiatives and goals</vt:lpstr>
      <vt:lpstr>Application Strategy Bingo</vt:lpstr>
      <vt:lpstr>PowerPoint Presentation</vt:lpstr>
      <vt:lpstr>Activity Identify your key applications department  driver</vt:lpstr>
      <vt:lpstr>Application Strategy Bingo</vt:lpstr>
      <vt:lpstr>Build IT credibility by focusing on the capabilities that matter</vt:lpstr>
      <vt:lpstr>Activity Identify your applications capability blockers</vt:lpstr>
      <vt:lpstr>PowerPoint Presentation</vt:lpstr>
      <vt:lpstr>Your software delivery lifecycle (SDLC) is your value delivery engine</vt:lpstr>
      <vt:lpstr>Activity Identify your value delivery process blockers</vt:lpstr>
      <vt:lpstr>Application Strategy Bingo</vt:lpstr>
      <vt:lpstr>Activity Prioritize your application initiatives</vt:lpstr>
      <vt:lpstr>Application Strategy Bingo</vt:lpstr>
      <vt:lpstr>PowerPoint Presentation</vt:lpstr>
      <vt:lpstr>Application Strategy Bingo</vt:lpstr>
      <vt:lpstr>IT Strategy Sessions</vt:lpstr>
      <vt:lpstr>Key Takeaways</vt:lpstr>
      <vt:lpstr>We are here to help!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Option 1</dc:title>
  <dc:creator>Keiko Flower</dc:creator>
  <cp:lastModifiedBy>Cole Cioran</cp:lastModifiedBy>
  <cp:revision>176</cp:revision>
  <cp:lastPrinted>2018-08-31T19:24:03Z</cp:lastPrinted>
  <dcterms:created xsi:type="dcterms:W3CDTF">2018-12-24T15:07:11Z</dcterms:created>
  <dcterms:modified xsi:type="dcterms:W3CDTF">2022-02-02T18:07:42Z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0x010100B6F5FB20E807E947A38226A64A68BCCE</vt:lpwstr>
  </property>
  <property fmtid="{D5CDD505-2E9C-101B-9397-08002B2CF9AE}" pid="3" name="Confirmedbyanalyst">
    <vt:lpwstr>Yes</vt:lpwstr>
  </property>
  <property fmtid="{D5CDD505-2E9C-101B-9397-08002B2CF9AE}" pid="4" name="MSIP_Label_7d24214e-5322-4789-8422-cbe411bc3a74_Enabled">
    <vt:lpwstr>true</vt:lpwstr>
  </property>
  <property fmtid="{D5CDD505-2E9C-101B-9397-08002B2CF9AE}" pid="5" name="MSIP_Label_7d24214e-5322-4789-8422-cbe411bc3a74_SetDate">
    <vt:lpwstr>2021-04-07T17:33:41Z</vt:lpwstr>
  </property>
  <property fmtid="{D5CDD505-2E9C-101B-9397-08002B2CF9AE}" pid="6" name="MSIP_Label_7d24214e-5322-4789-8422-cbe411bc3a74_Method">
    <vt:lpwstr>Privileged</vt:lpwstr>
  </property>
  <property fmtid="{D5CDD505-2E9C-101B-9397-08002B2CF9AE}" pid="7" name="MSIP_Label_7d24214e-5322-4789-8422-cbe411bc3a74_Name">
    <vt:lpwstr>7d24214e-5322-4789-8422-cbe411bc3a74</vt:lpwstr>
  </property>
  <property fmtid="{D5CDD505-2E9C-101B-9397-08002B2CF9AE}" pid="8" name="MSIP_Label_7d24214e-5322-4789-8422-cbe411bc3a74_SiteId">
    <vt:lpwstr>113d1920-a1e0-48cf-a70a-868cbb03f3f6</vt:lpwstr>
  </property>
  <property fmtid="{D5CDD505-2E9C-101B-9397-08002B2CF9AE}" pid="9" name="MSIP_Label_7d24214e-5322-4789-8422-cbe411bc3a74_ActionId">
    <vt:lpwstr>2ab5b259-0cb8-42f0-a597-999736209373</vt:lpwstr>
  </property>
  <property fmtid="{D5CDD505-2E9C-101B-9397-08002B2CF9AE}" pid="10" name="MSIP_Label_7d24214e-5322-4789-8422-cbe411bc3a74_ContentBits">
    <vt:lpwstr>0</vt:lpwstr>
  </property>
</Properties>
</file>